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1" r:id="rId4"/>
    <p:sldId id="275" r:id="rId5"/>
    <p:sldId id="283" r:id="rId6"/>
    <p:sldId id="276" r:id="rId7"/>
    <p:sldId id="277" r:id="rId8"/>
    <p:sldId id="278" r:id="rId9"/>
    <p:sldId id="279" r:id="rId10"/>
    <p:sldId id="280" r:id="rId11"/>
    <p:sldId id="282" r:id="rId12"/>
    <p:sldId id="284" r:id="rId13"/>
    <p:sldId id="285" r:id="rId14"/>
    <p:sldId id="286" r:id="rId15"/>
    <p:sldId id="288" r:id="rId16"/>
    <p:sldId id="287" r:id="rId17"/>
    <p:sldId id="289" r:id="rId18"/>
    <p:sldId id="302" r:id="rId19"/>
    <p:sldId id="303" r:id="rId20"/>
    <p:sldId id="290" r:id="rId21"/>
    <p:sldId id="291" r:id="rId22"/>
    <p:sldId id="292" r:id="rId23"/>
    <p:sldId id="300" r:id="rId24"/>
    <p:sldId id="293" r:id="rId25"/>
    <p:sldId id="294" r:id="rId26"/>
    <p:sldId id="295" r:id="rId27"/>
    <p:sldId id="298" r:id="rId28"/>
    <p:sldId id="297" r:id="rId29"/>
    <p:sldId id="299" r:id="rId30"/>
    <p:sldId id="301" r:id="rId31"/>
    <p:sldId id="296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4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08" autoAdjust="0"/>
    <p:restoredTop sz="88046" autoAdjust="0"/>
  </p:normalViewPr>
  <p:slideViewPr>
    <p:cSldViewPr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2449D-61D5-4052-9C2F-674A2D2BB4B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BF913B-82B6-4FDB-9E83-C206D9155B4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b="1" dirty="0" smtClean="0">
              <a:solidFill>
                <a:srgbClr val="2B12E0"/>
              </a:solidFill>
              <a:latin typeface="Arial" charset="0"/>
              <a:cs typeface="Arial" charset="0"/>
            </a:rPr>
            <a:t>Изменение сроков и формы  проведения ГИА с ОГЭ на ГВЭ</a:t>
          </a:r>
          <a:endParaRPr lang="ru-RU" dirty="0"/>
        </a:p>
      </dgm:t>
    </dgm:pt>
    <dgm:pt modelId="{AB931F7A-530F-4AA5-AA80-E93DBDAD26ED}" type="parTrans" cxnId="{B796A273-6C0E-4EFB-930F-3315876DAFD1}">
      <dgm:prSet/>
      <dgm:spPr/>
      <dgm:t>
        <a:bodyPr/>
        <a:lstStyle/>
        <a:p>
          <a:endParaRPr lang="ru-RU"/>
        </a:p>
      </dgm:t>
    </dgm:pt>
    <dgm:pt modelId="{D2FF64CF-87E2-4694-9D44-4F1A1C291D30}" type="sibTrans" cxnId="{B796A273-6C0E-4EFB-930F-3315876DAFD1}">
      <dgm:prSet/>
      <dgm:spPr/>
      <dgm:t>
        <a:bodyPr/>
        <a:lstStyle/>
        <a:p>
          <a:endParaRPr lang="ru-RU"/>
        </a:p>
      </dgm:t>
    </dgm:pt>
    <dgm:pt modelId="{2BBA096F-D223-4854-B4F1-0677ABECB907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/>
          <a:r>
            <a:rPr lang="ru-RU" altLang="ru-RU" sz="1800" b="1" dirty="0" smtClean="0">
              <a:solidFill>
                <a:srgbClr val="2B12E0"/>
              </a:solidFill>
              <a:latin typeface="Cambria" panose="02040503050406030204" pitchFamily="18" charset="0"/>
              <a:cs typeface="Arial" charset="0"/>
            </a:rPr>
            <a:t>Справка бюро МСЭ</a:t>
          </a:r>
          <a:endParaRPr lang="ru-RU" sz="1800" dirty="0">
            <a:latin typeface="Cambria" panose="02040503050406030204" pitchFamily="18" charset="0"/>
          </a:endParaRPr>
        </a:p>
      </dgm:t>
    </dgm:pt>
    <dgm:pt modelId="{37B508FE-0BC2-4AD0-8D67-F1B848EE4173}" type="parTrans" cxnId="{50CCF490-46E8-4BFA-9E94-9AD090CBD3CB}">
      <dgm:prSet/>
      <dgm:spPr/>
      <dgm:t>
        <a:bodyPr/>
        <a:lstStyle/>
        <a:p>
          <a:endParaRPr lang="ru-RU"/>
        </a:p>
      </dgm:t>
    </dgm:pt>
    <dgm:pt modelId="{CD798689-F653-4320-9A83-31B69E9E4A06}" type="sibTrans" cxnId="{50CCF490-46E8-4BFA-9E94-9AD090CBD3CB}">
      <dgm:prSet/>
      <dgm:spPr/>
      <dgm:t>
        <a:bodyPr/>
        <a:lstStyle/>
        <a:p>
          <a:endParaRPr lang="ru-RU"/>
        </a:p>
      </dgm:t>
    </dgm:pt>
    <dgm:pt modelId="{FFB4DFBB-7F1A-4D56-AD22-5754CA7315C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altLang="ru-RU" sz="1800" b="1" dirty="0" smtClean="0">
              <a:solidFill>
                <a:srgbClr val="0000FF"/>
              </a:solidFill>
              <a:latin typeface="Arial" charset="0"/>
              <a:cs typeface="Arial" charset="0"/>
            </a:rPr>
            <a:t>ОГЭ, ГВЭ - специальные условия</a:t>
          </a:r>
          <a:endParaRPr lang="ru-RU" sz="1800" dirty="0"/>
        </a:p>
      </dgm:t>
    </dgm:pt>
    <dgm:pt modelId="{76A9A023-81A0-4AC8-B8AF-6F84FFDCC7E6}" type="parTrans" cxnId="{0C854856-FD7F-4F34-AC96-C784821FCFB2}">
      <dgm:prSet/>
      <dgm:spPr/>
      <dgm:t>
        <a:bodyPr/>
        <a:lstStyle/>
        <a:p>
          <a:endParaRPr lang="ru-RU"/>
        </a:p>
      </dgm:t>
    </dgm:pt>
    <dgm:pt modelId="{214EF4D8-75E1-434A-8120-1CEEE2A744EF}" type="sibTrans" cxnId="{0C854856-FD7F-4F34-AC96-C784821FCFB2}">
      <dgm:prSet/>
      <dgm:spPr/>
      <dgm:t>
        <a:bodyPr/>
        <a:lstStyle/>
        <a:p>
          <a:endParaRPr lang="ru-RU"/>
        </a:p>
      </dgm:t>
    </dgm:pt>
    <dgm:pt modelId="{91E770EC-CAE3-4943-9AD6-CAB8410A5E4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2B12E0"/>
              </a:solidFill>
              <a:latin typeface="Cambria" panose="02040503050406030204" pitchFamily="18" charset="0"/>
            </a:rPr>
            <a:t>заключение ПМПК</a:t>
          </a:r>
          <a:endParaRPr lang="ru-RU" sz="1800" dirty="0">
            <a:latin typeface="Cambria" panose="02040503050406030204" pitchFamily="18" charset="0"/>
          </a:endParaRPr>
        </a:p>
      </dgm:t>
    </dgm:pt>
    <dgm:pt modelId="{E7F80922-1721-40FE-8133-26878E2F0D6B}" type="parTrans" cxnId="{135B2025-005D-4A11-8E37-3B6254DE34E2}">
      <dgm:prSet/>
      <dgm:spPr/>
      <dgm:t>
        <a:bodyPr/>
        <a:lstStyle/>
        <a:p>
          <a:endParaRPr lang="ru-RU"/>
        </a:p>
      </dgm:t>
    </dgm:pt>
    <dgm:pt modelId="{DE51F5C3-3FFE-471F-B4E0-102116C0C713}" type="sibTrans" cxnId="{135B2025-005D-4A11-8E37-3B6254DE34E2}">
      <dgm:prSet/>
      <dgm:spPr/>
      <dgm:t>
        <a:bodyPr/>
        <a:lstStyle/>
        <a:p>
          <a:endParaRPr lang="ru-RU"/>
        </a:p>
      </dgm:t>
    </dgm:pt>
    <dgm:pt modelId="{12FAAEBF-2EFD-4C34-A884-DDD291C0D6D4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2B12E0"/>
              </a:solidFill>
              <a:latin typeface="Arial" charset="0"/>
            </a:rPr>
            <a:t>справка бюро медико-социальной экспертизы	</a:t>
          </a:r>
          <a:endParaRPr lang="ru-RU" dirty="0"/>
        </a:p>
      </dgm:t>
    </dgm:pt>
    <dgm:pt modelId="{CA6E031D-8233-4D1D-883D-E053DAF38817}" type="parTrans" cxnId="{86C9A35F-DEA3-4349-AD68-1E10990DC91A}">
      <dgm:prSet/>
      <dgm:spPr/>
      <dgm:t>
        <a:bodyPr/>
        <a:lstStyle/>
        <a:p>
          <a:endParaRPr lang="ru-RU"/>
        </a:p>
      </dgm:t>
    </dgm:pt>
    <dgm:pt modelId="{2A3E8FBC-AEBF-4EA6-8E48-0D85629AD289}" type="sibTrans" cxnId="{86C9A35F-DEA3-4349-AD68-1E10990DC91A}">
      <dgm:prSet/>
      <dgm:spPr/>
      <dgm:t>
        <a:bodyPr/>
        <a:lstStyle/>
        <a:p>
          <a:endParaRPr lang="ru-RU"/>
        </a:p>
      </dgm:t>
    </dgm:pt>
    <dgm:pt modelId="{731E693B-7971-4007-991B-EF8D08C02B46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2B12E0"/>
              </a:solidFill>
              <a:latin typeface="Cambria" panose="02040503050406030204" pitchFamily="18" charset="0"/>
            </a:rPr>
            <a:t>справка лечебного учреждения об обучении на дому по состоянию здоровья</a:t>
          </a:r>
          <a:endParaRPr lang="ru-RU" sz="1800" dirty="0">
            <a:latin typeface="Cambria" panose="02040503050406030204" pitchFamily="18" charset="0"/>
          </a:endParaRPr>
        </a:p>
      </dgm:t>
    </dgm:pt>
    <dgm:pt modelId="{477DF338-4910-4EE0-989C-AC3E625F50AF}" type="parTrans" cxnId="{87C47C4A-10AB-4948-8117-F91DB8169D52}">
      <dgm:prSet/>
      <dgm:spPr/>
      <dgm:t>
        <a:bodyPr/>
        <a:lstStyle/>
        <a:p>
          <a:endParaRPr lang="ru-RU"/>
        </a:p>
      </dgm:t>
    </dgm:pt>
    <dgm:pt modelId="{E8343A73-7B2F-4D6B-97D7-A8AB0794A201}" type="sibTrans" cxnId="{87C47C4A-10AB-4948-8117-F91DB8169D52}">
      <dgm:prSet/>
      <dgm:spPr/>
      <dgm:t>
        <a:bodyPr/>
        <a:lstStyle/>
        <a:p>
          <a:endParaRPr lang="ru-RU"/>
        </a:p>
      </dgm:t>
    </dgm:pt>
    <dgm:pt modelId="{86E82FCD-C932-46A3-BF01-4922025EDFE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2B12E0"/>
              </a:solidFill>
              <a:latin typeface="Cambria" panose="02040503050406030204" pitchFamily="18" charset="0"/>
            </a:rPr>
            <a:t>справка о нахождении на длительном лечении в специализированном учреждении</a:t>
          </a:r>
          <a:endParaRPr lang="ru-RU" sz="1800" dirty="0">
            <a:latin typeface="Cambria" panose="02040503050406030204" pitchFamily="18" charset="0"/>
          </a:endParaRPr>
        </a:p>
      </dgm:t>
    </dgm:pt>
    <dgm:pt modelId="{AA8FE88A-2CBB-4482-9D33-3A5A6D13CA10}" type="parTrans" cxnId="{8D2749CD-18CE-412F-8E5D-CCB2B7267A78}">
      <dgm:prSet/>
      <dgm:spPr/>
      <dgm:t>
        <a:bodyPr/>
        <a:lstStyle/>
        <a:p>
          <a:endParaRPr lang="ru-RU"/>
        </a:p>
      </dgm:t>
    </dgm:pt>
    <dgm:pt modelId="{EB99F88D-CA87-4B05-B72F-972597142585}" type="sibTrans" cxnId="{8D2749CD-18CE-412F-8E5D-CCB2B7267A78}">
      <dgm:prSet/>
      <dgm:spPr/>
      <dgm:t>
        <a:bodyPr/>
        <a:lstStyle/>
        <a:p>
          <a:endParaRPr lang="ru-RU"/>
        </a:p>
      </dgm:t>
    </dgm:pt>
    <dgm:pt modelId="{5E54E6A9-DFD5-47EB-95DC-091EB608DF9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/>
          <a:r>
            <a:rPr lang="ru-RU" altLang="ru-RU" sz="1800" b="1" dirty="0" smtClean="0">
              <a:solidFill>
                <a:srgbClr val="2B12E0"/>
              </a:solidFill>
              <a:latin typeface="Cambria" panose="02040503050406030204" pitchFamily="18" charset="0"/>
              <a:cs typeface="Arial" charset="0"/>
            </a:rPr>
            <a:t>Заключение ПМПК</a:t>
          </a:r>
          <a:endParaRPr lang="ru-RU" altLang="ru-RU" sz="1800" b="1" dirty="0">
            <a:solidFill>
              <a:srgbClr val="2B12E0"/>
            </a:solidFill>
            <a:latin typeface="Cambria" panose="02040503050406030204" pitchFamily="18" charset="0"/>
            <a:cs typeface="Arial" charset="0"/>
          </a:endParaRPr>
        </a:p>
      </dgm:t>
    </dgm:pt>
    <dgm:pt modelId="{10D68B85-836E-4E68-A806-7535730B5C95}" type="parTrans" cxnId="{67A69E10-14D4-44BE-A0D9-87B21E7F2559}">
      <dgm:prSet/>
      <dgm:spPr/>
      <dgm:t>
        <a:bodyPr/>
        <a:lstStyle/>
        <a:p>
          <a:endParaRPr lang="ru-RU"/>
        </a:p>
      </dgm:t>
    </dgm:pt>
    <dgm:pt modelId="{78112ED8-7262-48D9-A558-6FA7108EBA0B}" type="sibTrans" cxnId="{67A69E10-14D4-44BE-A0D9-87B21E7F2559}">
      <dgm:prSet/>
      <dgm:spPr/>
      <dgm:t>
        <a:bodyPr/>
        <a:lstStyle/>
        <a:p>
          <a:endParaRPr lang="ru-RU"/>
        </a:p>
      </dgm:t>
    </dgm:pt>
    <dgm:pt modelId="{8441FD5B-29DD-4787-B357-BC12183E5653}" type="pres">
      <dgm:prSet presAssocID="{EA22449D-61D5-4052-9C2F-674A2D2BB4B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EAE052-7816-445B-977F-1FE6B001C377}" type="pres">
      <dgm:prSet presAssocID="{FEBF913B-82B6-4FDB-9E83-C206D9155B46}" presName="posSpace" presStyleCnt="0"/>
      <dgm:spPr/>
    </dgm:pt>
    <dgm:pt modelId="{C35068DF-D3A3-4FE2-95CE-52831038A3C1}" type="pres">
      <dgm:prSet presAssocID="{FEBF913B-82B6-4FDB-9E83-C206D9155B46}" presName="vertFlow" presStyleCnt="0"/>
      <dgm:spPr/>
    </dgm:pt>
    <dgm:pt modelId="{879407E2-B683-4163-82B3-DC9B45DC1902}" type="pres">
      <dgm:prSet presAssocID="{FEBF913B-82B6-4FDB-9E83-C206D9155B46}" presName="topSpace" presStyleCnt="0"/>
      <dgm:spPr/>
    </dgm:pt>
    <dgm:pt modelId="{67078BE8-589C-43EE-A392-4022D19DAE5A}" type="pres">
      <dgm:prSet presAssocID="{FEBF913B-82B6-4FDB-9E83-C206D9155B46}" presName="firstComp" presStyleCnt="0"/>
      <dgm:spPr/>
    </dgm:pt>
    <dgm:pt modelId="{BE22FE7F-E5D3-4146-92B7-7A7E87BE8F2C}" type="pres">
      <dgm:prSet presAssocID="{FEBF913B-82B6-4FDB-9E83-C206D9155B46}" presName="firstChild" presStyleLbl="bgAccFollowNode1" presStyleIdx="0" presStyleCnt="6" custScaleX="99645" custScaleY="127240" custLinFactX="-1160" custLinFactNeighborX="-100000" custLinFactNeighborY="-27871"/>
      <dgm:spPr/>
      <dgm:t>
        <a:bodyPr/>
        <a:lstStyle/>
        <a:p>
          <a:endParaRPr lang="ru-RU"/>
        </a:p>
      </dgm:t>
    </dgm:pt>
    <dgm:pt modelId="{C7AAE0E6-81F7-4E0F-9B73-DCCFF912BD5C}" type="pres">
      <dgm:prSet presAssocID="{FEBF913B-82B6-4FDB-9E83-C206D9155B46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7E8D2-2543-4610-8C2B-506BF2B435BC}" type="pres">
      <dgm:prSet presAssocID="{5E54E6A9-DFD5-47EB-95DC-091EB608DF99}" presName="comp" presStyleCnt="0"/>
      <dgm:spPr/>
    </dgm:pt>
    <dgm:pt modelId="{F0EE3357-32E0-40D2-AF1D-4ECC9E655C4E}" type="pres">
      <dgm:prSet presAssocID="{5E54E6A9-DFD5-47EB-95DC-091EB608DF99}" presName="child" presStyleLbl="bgAccFollowNode1" presStyleIdx="1" presStyleCnt="6" custScaleX="99234" custScaleY="116531" custLinFactX="-1541" custLinFactY="39915" custLinFactNeighborX="-100000" custLinFactNeighborY="100000"/>
      <dgm:spPr/>
      <dgm:t>
        <a:bodyPr/>
        <a:lstStyle/>
        <a:p>
          <a:endParaRPr lang="ru-RU"/>
        </a:p>
      </dgm:t>
    </dgm:pt>
    <dgm:pt modelId="{446861AD-8D28-4A1A-B27B-9D1FB4335233}" type="pres">
      <dgm:prSet presAssocID="{5E54E6A9-DFD5-47EB-95DC-091EB608DF99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D1E6B-FE38-4483-87F8-80A0333133B7}" type="pres">
      <dgm:prSet presAssocID="{FEBF913B-82B6-4FDB-9E83-C206D9155B46}" presName="negSpace" presStyleCnt="0"/>
      <dgm:spPr/>
    </dgm:pt>
    <dgm:pt modelId="{CD096471-AB40-4524-89C0-A12E239C93E2}" type="pres">
      <dgm:prSet presAssocID="{FEBF913B-82B6-4FDB-9E83-C206D9155B46}" presName="circle" presStyleLbl="node1" presStyleIdx="0" presStyleCnt="2" custScaleX="185258" custScaleY="165221" custLinFactY="29670" custLinFactNeighborX="-61143" custLinFactNeighborY="100000"/>
      <dgm:spPr/>
      <dgm:t>
        <a:bodyPr/>
        <a:lstStyle/>
        <a:p>
          <a:endParaRPr lang="ru-RU"/>
        </a:p>
      </dgm:t>
    </dgm:pt>
    <dgm:pt modelId="{3F66FAC5-702D-466B-BC32-3C1CC50280F5}" type="pres">
      <dgm:prSet presAssocID="{D2FF64CF-87E2-4694-9D44-4F1A1C291D30}" presName="transSpace" presStyleCnt="0"/>
      <dgm:spPr/>
    </dgm:pt>
    <dgm:pt modelId="{3C341DF3-68B5-4529-968A-29D14AA97B8B}" type="pres">
      <dgm:prSet presAssocID="{FFB4DFBB-7F1A-4D56-AD22-5754CA7315C7}" presName="posSpace" presStyleCnt="0"/>
      <dgm:spPr/>
    </dgm:pt>
    <dgm:pt modelId="{03C39F3E-8201-4719-BEF0-BCE8DC76B8CB}" type="pres">
      <dgm:prSet presAssocID="{FFB4DFBB-7F1A-4D56-AD22-5754CA7315C7}" presName="vertFlow" presStyleCnt="0"/>
      <dgm:spPr/>
    </dgm:pt>
    <dgm:pt modelId="{F180AD0F-F98A-467B-AF62-994DE9B46A80}" type="pres">
      <dgm:prSet presAssocID="{FFB4DFBB-7F1A-4D56-AD22-5754CA7315C7}" presName="topSpace" presStyleCnt="0"/>
      <dgm:spPr/>
    </dgm:pt>
    <dgm:pt modelId="{5B5D2C6A-5B52-461F-B2FA-DDB69F6B1431}" type="pres">
      <dgm:prSet presAssocID="{FFB4DFBB-7F1A-4D56-AD22-5754CA7315C7}" presName="firstComp" presStyleCnt="0"/>
      <dgm:spPr/>
    </dgm:pt>
    <dgm:pt modelId="{46295334-F93D-4091-9611-ED13C3AF3705}" type="pres">
      <dgm:prSet presAssocID="{FFB4DFBB-7F1A-4D56-AD22-5754CA7315C7}" presName="firstChild" presStyleLbl="bgAccFollowNode1" presStyleIdx="2" presStyleCnt="6" custScaleX="118326" custLinFactX="-28181" custLinFactNeighborX="-100000" custLinFactNeighborY="-22889"/>
      <dgm:spPr/>
      <dgm:t>
        <a:bodyPr/>
        <a:lstStyle/>
        <a:p>
          <a:endParaRPr lang="ru-RU"/>
        </a:p>
      </dgm:t>
    </dgm:pt>
    <dgm:pt modelId="{530E6A37-8BC3-460E-8CDE-5C7AD5AE72F2}" type="pres">
      <dgm:prSet presAssocID="{FFB4DFBB-7F1A-4D56-AD22-5754CA7315C7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1935-11D6-4FB1-B0A4-4E770AAAA2D6}" type="pres">
      <dgm:prSet presAssocID="{86E82FCD-C932-46A3-BF01-4922025EDFEA}" presName="comp" presStyleCnt="0"/>
      <dgm:spPr/>
    </dgm:pt>
    <dgm:pt modelId="{710102B9-5CD7-41A4-B20B-97E2D8574C80}" type="pres">
      <dgm:prSet presAssocID="{86E82FCD-C932-46A3-BF01-4922025EDFEA}" presName="child" presStyleLbl="bgAccFollowNode1" presStyleIdx="3" presStyleCnt="6" custScaleX="133689" custLinFactY="-22889" custLinFactNeighborX="18199" custLinFactNeighborY="-100000"/>
      <dgm:spPr/>
      <dgm:t>
        <a:bodyPr/>
        <a:lstStyle/>
        <a:p>
          <a:endParaRPr lang="ru-RU"/>
        </a:p>
      </dgm:t>
    </dgm:pt>
    <dgm:pt modelId="{500F15A1-6E81-435F-BAEB-A8B124705BA5}" type="pres">
      <dgm:prSet presAssocID="{86E82FCD-C932-46A3-BF01-4922025EDFEA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4D2F5-F886-41DE-8720-C59A857E674E}" type="pres">
      <dgm:prSet presAssocID="{731E693B-7971-4007-991B-EF8D08C02B46}" presName="comp" presStyleCnt="0"/>
      <dgm:spPr/>
    </dgm:pt>
    <dgm:pt modelId="{107E08E6-E330-41A4-81C9-2191D5DD8464}" type="pres">
      <dgm:prSet presAssocID="{731E693B-7971-4007-991B-EF8D08C02B46}" presName="child" presStyleLbl="bgAccFollowNode1" presStyleIdx="4" presStyleCnt="6" custScaleX="133602" custScaleY="103489" custLinFactNeighborX="48559" custLinFactNeighborY="52952"/>
      <dgm:spPr/>
      <dgm:t>
        <a:bodyPr/>
        <a:lstStyle/>
        <a:p>
          <a:endParaRPr lang="ru-RU"/>
        </a:p>
      </dgm:t>
    </dgm:pt>
    <dgm:pt modelId="{67F57824-F1C9-4E77-A80E-9FD53A33DF2F}" type="pres">
      <dgm:prSet presAssocID="{731E693B-7971-4007-991B-EF8D08C02B46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C5E0F-CDF8-4985-90A7-B0CB7B7B899A}" type="pres">
      <dgm:prSet presAssocID="{12FAAEBF-2EFD-4C34-A884-DDD291C0D6D4}" presName="comp" presStyleCnt="0"/>
      <dgm:spPr/>
    </dgm:pt>
    <dgm:pt modelId="{28FC3F92-A2B3-47F9-8CC0-694604360D64}" type="pres">
      <dgm:prSet presAssocID="{12FAAEBF-2EFD-4C34-A884-DDD291C0D6D4}" presName="child" presStyleLbl="bgAccFollowNode1" presStyleIdx="5" presStyleCnt="6" custScaleX="121418" custLinFactX="-29727" custLinFactNeighborX="-100000" custLinFactNeighborY="-47048"/>
      <dgm:spPr/>
      <dgm:t>
        <a:bodyPr/>
        <a:lstStyle/>
        <a:p>
          <a:endParaRPr lang="ru-RU"/>
        </a:p>
      </dgm:t>
    </dgm:pt>
    <dgm:pt modelId="{C49ADDB4-382B-40A0-9C1E-DF50C8F82CD3}" type="pres">
      <dgm:prSet presAssocID="{12FAAEBF-2EFD-4C34-A884-DDD291C0D6D4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47828-E9F8-4241-AEA7-059500DB373B}" type="pres">
      <dgm:prSet presAssocID="{FFB4DFBB-7F1A-4D56-AD22-5754CA7315C7}" presName="negSpace" presStyleCnt="0"/>
      <dgm:spPr/>
    </dgm:pt>
    <dgm:pt modelId="{D0FB09BC-D640-471C-91AB-C78CA7918BB6}" type="pres">
      <dgm:prSet presAssocID="{FFB4DFBB-7F1A-4D56-AD22-5754CA7315C7}" presName="circle" presStyleLbl="node1" presStyleIdx="1" presStyleCnt="2" custScaleX="191954" custScaleY="125115" custLinFactY="49737" custLinFactNeighborX="16657" custLinFactNeighborY="100000"/>
      <dgm:spPr/>
      <dgm:t>
        <a:bodyPr/>
        <a:lstStyle/>
        <a:p>
          <a:endParaRPr lang="ru-RU"/>
        </a:p>
      </dgm:t>
    </dgm:pt>
  </dgm:ptLst>
  <dgm:cxnLst>
    <dgm:cxn modelId="{86C9A35F-DEA3-4349-AD68-1E10990DC91A}" srcId="{FFB4DFBB-7F1A-4D56-AD22-5754CA7315C7}" destId="{12FAAEBF-2EFD-4C34-A884-DDD291C0D6D4}" srcOrd="3" destOrd="0" parTransId="{CA6E031D-8233-4D1D-883D-E053DAF38817}" sibTransId="{2A3E8FBC-AEBF-4EA6-8E48-0D85629AD289}"/>
    <dgm:cxn modelId="{64795386-36CB-4865-8BDB-22BE91686B59}" type="presOf" srcId="{86E82FCD-C932-46A3-BF01-4922025EDFEA}" destId="{710102B9-5CD7-41A4-B20B-97E2D8574C80}" srcOrd="0" destOrd="0" presId="urn:microsoft.com/office/officeart/2005/8/layout/hList9"/>
    <dgm:cxn modelId="{60008205-6BA5-4A1C-8B71-BCB1564CFAC2}" type="presOf" srcId="{FFB4DFBB-7F1A-4D56-AD22-5754CA7315C7}" destId="{D0FB09BC-D640-471C-91AB-C78CA7918BB6}" srcOrd="0" destOrd="0" presId="urn:microsoft.com/office/officeart/2005/8/layout/hList9"/>
    <dgm:cxn modelId="{A67C8533-0640-48BF-847A-761367B46C5F}" type="presOf" srcId="{731E693B-7971-4007-991B-EF8D08C02B46}" destId="{67F57824-F1C9-4E77-A80E-9FD53A33DF2F}" srcOrd="1" destOrd="0" presId="urn:microsoft.com/office/officeart/2005/8/layout/hList9"/>
    <dgm:cxn modelId="{2AC9508C-F9D0-48F5-93EC-2D0F3690ECA3}" type="presOf" srcId="{731E693B-7971-4007-991B-EF8D08C02B46}" destId="{107E08E6-E330-41A4-81C9-2191D5DD8464}" srcOrd="0" destOrd="0" presId="urn:microsoft.com/office/officeart/2005/8/layout/hList9"/>
    <dgm:cxn modelId="{1DCF3A34-E2A3-4FC2-A6AF-EA73D5BEC3BF}" type="presOf" srcId="{12FAAEBF-2EFD-4C34-A884-DDD291C0D6D4}" destId="{C49ADDB4-382B-40A0-9C1E-DF50C8F82CD3}" srcOrd="1" destOrd="0" presId="urn:microsoft.com/office/officeart/2005/8/layout/hList9"/>
    <dgm:cxn modelId="{87C47C4A-10AB-4948-8117-F91DB8169D52}" srcId="{FFB4DFBB-7F1A-4D56-AD22-5754CA7315C7}" destId="{731E693B-7971-4007-991B-EF8D08C02B46}" srcOrd="2" destOrd="0" parTransId="{477DF338-4910-4EE0-989C-AC3E625F50AF}" sibTransId="{E8343A73-7B2F-4D6B-97D7-A8AB0794A201}"/>
    <dgm:cxn modelId="{8D2749CD-18CE-412F-8E5D-CCB2B7267A78}" srcId="{FFB4DFBB-7F1A-4D56-AD22-5754CA7315C7}" destId="{86E82FCD-C932-46A3-BF01-4922025EDFEA}" srcOrd="1" destOrd="0" parTransId="{AA8FE88A-2CBB-4482-9D33-3A5A6D13CA10}" sibTransId="{EB99F88D-CA87-4B05-B72F-972597142585}"/>
    <dgm:cxn modelId="{73B909E2-5F12-4F68-9A9F-4163BF29A1DE}" type="presOf" srcId="{91E770EC-CAE3-4943-9AD6-CAB8410A5E46}" destId="{530E6A37-8BC3-460E-8CDE-5C7AD5AE72F2}" srcOrd="1" destOrd="0" presId="urn:microsoft.com/office/officeart/2005/8/layout/hList9"/>
    <dgm:cxn modelId="{67A69E10-14D4-44BE-A0D9-87B21E7F2559}" srcId="{FEBF913B-82B6-4FDB-9E83-C206D9155B46}" destId="{5E54E6A9-DFD5-47EB-95DC-091EB608DF99}" srcOrd="1" destOrd="0" parTransId="{10D68B85-836E-4E68-A806-7535730B5C95}" sibTransId="{78112ED8-7262-48D9-A558-6FA7108EBA0B}"/>
    <dgm:cxn modelId="{B796A273-6C0E-4EFB-930F-3315876DAFD1}" srcId="{EA22449D-61D5-4052-9C2F-674A2D2BB4B1}" destId="{FEBF913B-82B6-4FDB-9E83-C206D9155B46}" srcOrd="0" destOrd="0" parTransId="{AB931F7A-530F-4AA5-AA80-E93DBDAD26ED}" sibTransId="{D2FF64CF-87E2-4694-9D44-4F1A1C291D30}"/>
    <dgm:cxn modelId="{7029434E-9BAB-448E-8C21-213DE0797C9A}" type="presOf" srcId="{86E82FCD-C932-46A3-BF01-4922025EDFEA}" destId="{500F15A1-6E81-435F-BAEB-A8B124705BA5}" srcOrd="1" destOrd="0" presId="urn:microsoft.com/office/officeart/2005/8/layout/hList9"/>
    <dgm:cxn modelId="{43DEDD64-AC87-4E63-A67D-DFE4E15FD039}" type="presOf" srcId="{5E54E6A9-DFD5-47EB-95DC-091EB608DF99}" destId="{446861AD-8D28-4A1A-B27B-9D1FB4335233}" srcOrd="1" destOrd="0" presId="urn:microsoft.com/office/officeart/2005/8/layout/hList9"/>
    <dgm:cxn modelId="{3F4B0D47-DDDE-4A0C-BDA5-D7989A733458}" type="presOf" srcId="{2BBA096F-D223-4854-B4F1-0677ABECB907}" destId="{C7AAE0E6-81F7-4E0F-9B73-DCCFF912BD5C}" srcOrd="1" destOrd="0" presId="urn:microsoft.com/office/officeart/2005/8/layout/hList9"/>
    <dgm:cxn modelId="{F39EA287-B2E2-477D-9F59-E278B37830BA}" type="presOf" srcId="{91E770EC-CAE3-4943-9AD6-CAB8410A5E46}" destId="{46295334-F93D-4091-9611-ED13C3AF3705}" srcOrd="0" destOrd="0" presId="urn:microsoft.com/office/officeart/2005/8/layout/hList9"/>
    <dgm:cxn modelId="{65E9B59A-61C9-4C36-AC8C-08D0C61DA8E7}" type="presOf" srcId="{5E54E6A9-DFD5-47EB-95DC-091EB608DF99}" destId="{F0EE3357-32E0-40D2-AF1D-4ECC9E655C4E}" srcOrd="0" destOrd="0" presId="urn:microsoft.com/office/officeart/2005/8/layout/hList9"/>
    <dgm:cxn modelId="{50CCF490-46E8-4BFA-9E94-9AD090CBD3CB}" srcId="{FEBF913B-82B6-4FDB-9E83-C206D9155B46}" destId="{2BBA096F-D223-4854-B4F1-0677ABECB907}" srcOrd="0" destOrd="0" parTransId="{37B508FE-0BC2-4AD0-8D67-F1B848EE4173}" sibTransId="{CD798689-F653-4320-9A83-31B69E9E4A06}"/>
    <dgm:cxn modelId="{0C854856-FD7F-4F34-AC96-C784821FCFB2}" srcId="{EA22449D-61D5-4052-9C2F-674A2D2BB4B1}" destId="{FFB4DFBB-7F1A-4D56-AD22-5754CA7315C7}" srcOrd="1" destOrd="0" parTransId="{76A9A023-81A0-4AC8-B8AF-6F84FFDCC7E6}" sibTransId="{214EF4D8-75E1-434A-8120-1CEEE2A744EF}"/>
    <dgm:cxn modelId="{135B2025-005D-4A11-8E37-3B6254DE34E2}" srcId="{FFB4DFBB-7F1A-4D56-AD22-5754CA7315C7}" destId="{91E770EC-CAE3-4943-9AD6-CAB8410A5E46}" srcOrd="0" destOrd="0" parTransId="{E7F80922-1721-40FE-8133-26878E2F0D6B}" sibTransId="{DE51F5C3-3FFE-471F-B4E0-102116C0C713}"/>
    <dgm:cxn modelId="{B25C0913-74FD-4C28-9988-74A91740C248}" type="presOf" srcId="{2BBA096F-D223-4854-B4F1-0677ABECB907}" destId="{BE22FE7F-E5D3-4146-92B7-7A7E87BE8F2C}" srcOrd="0" destOrd="0" presId="urn:microsoft.com/office/officeart/2005/8/layout/hList9"/>
    <dgm:cxn modelId="{5B0096AA-8387-4136-A161-7F24C4A42E8E}" type="presOf" srcId="{12FAAEBF-2EFD-4C34-A884-DDD291C0D6D4}" destId="{28FC3F92-A2B3-47F9-8CC0-694604360D64}" srcOrd="0" destOrd="0" presId="urn:microsoft.com/office/officeart/2005/8/layout/hList9"/>
    <dgm:cxn modelId="{4B1136A9-4A0A-49A7-BF21-B732ED93991D}" type="presOf" srcId="{FEBF913B-82B6-4FDB-9E83-C206D9155B46}" destId="{CD096471-AB40-4524-89C0-A12E239C93E2}" srcOrd="0" destOrd="0" presId="urn:microsoft.com/office/officeart/2005/8/layout/hList9"/>
    <dgm:cxn modelId="{FD61D23E-746E-4D8E-8225-1DF0D276B636}" type="presOf" srcId="{EA22449D-61D5-4052-9C2F-674A2D2BB4B1}" destId="{8441FD5B-29DD-4787-B357-BC12183E5653}" srcOrd="0" destOrd="0" presId="urn:microsoft.com/office/officeart/2005/8/layout/hList9"/>
    <dgm:cxn modelId="{7A0BB9DE-A14D-42B4-8F23-950D9E5C4053}" type="presParOf" srcId="{8441FD5B-29DD-4787-B357-BC12183E5653}" destId="{3FEAE052-7816-445B-977F-1FE6B001C377}" srcOrd="0" destOrd="0" presId="urn:microsoft.com/office/officeart/2005/8/layout/hList9"/>
    <dgm:cxn modelId="{FCC541A8-3D62-440E-957E-DFBC99CD0271}" type="presParOf" srcId="{8441FD5B-29DD-4787-B357-BC12183E5653}" destId="{C35068DF-D3A3-4FE2-95CE-52831038A3C1}" srcOrd="1" destOrd="0" presId="urn:microsoft.com/office/officeart/2005/8/layout/hList9"/>
    <dgm:cxn modelId="{8E9E3C38-1784-4425-BB12-8A0D0CF8E832}" type="presParOf" srcId="{C35068DF-D3A3-4FE2-95CE-52831038A3C1}" destId="{879407E2-B683-4163-82B3-DC9B45DC1902}" srcOrd="0" destOrd="0" presId="urn:microsoft.com/office/officeart/2005/8/layout/hList9"/>
    <dgm:cxn modelId="{B7798444-B3AA-4D7D-BD86-12AA406715CE}" type="presParOf" srcId="{C35068DF-D3A3-4FE2-95CE-52831038A3C1}" destId="{67078BE8-589C-43EE-A392-4022D19DAE5A}" srcOrd="1" destOrd="0" presId="urn:microsoft.com/office/officeart/2005/8/layout/hList9"/>
    <dgm:cxn modelId="{352C5902-1F84-49B4-BBCF-4A77656AE788}" type="presParOf" srcId="{67078BE8-589C-43EE-A392-4022D19DAE5A}" destId="{BE22FE7F-E5D3-4146-92B7-7A7E87BE8F2C}" srcOrd="0" destOrd="0" presId="urn:microsoft.com/office/officeart/2005/8/layout/hList9"/>
    <dgm:cxn modelId="{1E83AA31-DCAD-49A8-AA64-0F3EA28886E0}" type="presParOf" srcId="{67078BE8-589C-43EE-A392-4022D19DAE5A}" destId="{C7AAE0E6-81F7-4E0F-9B73-DCCFF912BD5C}" srcOrd="1" destOrd="0" presId="urn:microsoft.com/office/officeart/2005/8/layout/hList9"/>
    <dgm:cxn modelId="{621363E4-B858-4839-95D9-CE8303E46C78}" type="presParOf" srcId="{C35068DF-D3A3-4FE2-95CE-52831038A3C1}" destId="{7117E8D2-2543-4610-8C2B-506BF2B435BC}" srcOrd="2" destOrd="0" presId="urn:microsoft.com/office/officeart/2005/8/layout/hList9"/>
    <dgm:cxn modelId="{09A3E719-10F1-42A6-BD6E-9043072F77BD}" type="presParOf" srcId="{7117E8D2-2543-4610-8C2B-506BF2B435BC}" destId="{F0EE3357-32E0-40D2-AF1D-4ECC9E655C4E}" srcOrd="0" destOrd="0" presId="urn:microsoft.com/office/officeart/2005/8/layout/hList9"/>
    <dgm:cxn modelId="{44F7FFAD-AF50-444C-9D7A-A0108B21189E}" type="presParOf" srcId="{7117E8D2-2543-4610-8C2B-506BF2B435BC}" destId="{446861AD-8D28-4A1A-B27B-9D1FB4335233}" srcOrd="1" destOrd="0" presId="urn:microsoft.com/office/officeart/2005/8/layout/hList9"/>
    <dgm:cxn modelId="{C5BB1CC2-3086-4BCD-A5E9-50A0742CE393}" type="presParOf" srcId="{8441FD5B-29DD-4787-B357-BC12183E5653}" destId="{8D4D1E6B-FE38-4483-87F8-80A0333133B7}" srcOrd="2" destOrd="0" presId="urn:microsoft.com/office/officeart/2005/8/layout/hList9"/>
    <dgm:cxn modelId="{897B1E34-569F-417B-958E-EF9FECF50638}" type="presParOf" srcId="{8441FD5B-29DD-4787-B357-BC12183E5653}" destId="{CD096471-AB40-4524-89C0-A12E239C93E2}" srcOrd="3" destOrd="0" presId="urn:microsoft.com/office/officeart/2005/8/layout/hList9"/>
    <dgm:cxn modelId="{A94097A2-9A44-4F9F-851B-F3F1A5758081}" type="presParOf" srcId="{8441FD5B-29DD-4787-B357-BC12183E5653}" destId="{3F66FAC5-702D-466B-BC32-3C1CC50280F5}" srcOrd="4" destOrd="0" presId="urn:microsoft.com/office/officeart/2005/8/layout/hList9"/>
    <dgm:cxn modelId="{6DC8C69E-66CB-4600-943A-C43EC3965587}" type="presParOf" srcId="{8441FD5B-29DD-4787-B357-BC12183E5653}" destId="{3C341DF3-68B5-4529-968A-29D14AA97B8B}" srcOrd="5" destOrd="0" presId="urn:microsoft.com/office/officeart/2005/8/layout/hList9"/>
    <dgm:cxn modelId="{80222481-BD8F-4D95-B892-D1F2BBC3A397}" type="presParOf" srcId="{8441FD5B-29DD-4787-B357-BC12183E5653}" destId="{03C39F3E-8201-4719-BEF0-BCE8DC76B8CB}" srcOrd="6" destOrd="0" presId="urn:microsoft.com/office/officeart/2005/8/layout/hList9"/>
    <dgm:cxn modelId="{D1F799E5-78BE-4B04-BE2E-C197836EB4FE}" type="presParOf" srcId="{03C39F3E-8201-4719-BEF0-BCE8DC76B8CB}" destId="{F180AD0F-F98A-467B-AF62-994DE9B46A80}" srcOrd="0" destOrd="0" presId="urn:microsoft.com/office/officeart/2005/8/layout/hList9"/>
    <dgm:cxn modelId="{3466AE53-F1DB-441D-ADE5-9EB9BE87EB36}" type="presParOf" srcId="{03C39F3E-8201-4719-BEF0-BCE8DC76B8CB}" destId="{5B5D2C6A-5B52-461F-B2FA-DDB69F6B1431}" srcOrd="1" destOrd="0" presId="urn:microsoft.com/office/officeart/2005/8/layout/hList9"/>
    <dgm:cxn modelId="{5A16D5E4-C74B-40BC-BF6D-3CB4060F43FE}" type="presParOf" srcId="{5B5D2C6A-5B52-461F-B2FA-DDB69F6B1431}" destId="{46295334-F93D-4091-9611-ED13C3AF3705}" srcOrd="0" destOrd="0" presId="urn:microsoft.com/office/officeart/2005/8/layout/hList9"/>
    <dgm:cxn modelId="{B84438EA-5D29-44DA-9736-2CC2FD3694C5}" type="presParOf" srcId="{5B5D2C6A-5B52-461F-B2FA-DDB69F6B1431}" destId="{530E6A37-8BC3-460E-8CDE-5C7AD5AE72F2}" srcOrd="1" destOrd="0" presId="urn:microsoft.com/office/officeart/2005/8/layout/hList9"/>
    <dgm:cxn modelId="{BE09975B-7DC0-4927-B142-F3EA68E6E125}" type="presParOf" srcId="{03C39F3E-8201-4719-BEF0-BCE8DC76B8CB}" destId="{976E1935-11D6-4FB1-B0A4-4E770AAAA2D6}" srcOrd="2" destOrd="0" presId="urn:microsoft.com/office/officeart/2005/8/layout/hList9"/>
    <dgm:cxn modelId="{1AB105FB-27BF-4A66-A40E-0A404E979E33}" type="presParOf" srcId="{976E1935-11D6-4FB1-B0A4-4E770AAAA2D6}" destId="{710102B9-5CD7-41A4-B20B-97E2D8574C80}" srcOrd="0" destOrd="0" presId="urn:microsoft.com/office/officeart/2005/8/layout/hList9"/>
    <dgm:cxn modelId="{A020F003-323E-47BE-AE5A-B41D6267BF1F}" type="presParOf" srcId="{976E1935-11D6-4FB1-B0A4-4E770AAAA2D6}" destId="{500F15A1-6E81-435F-BAEB-A8B124705BA5}" srcOrd="1" destOrd="0" presId="urn:microsoft.com/office/officeart/2005/8/layout/hList9"/>
    <dgm:cxn modelId="{ADA297B1-1F1D-4AC3-8FB0-710826C97748}" type="presParOf" srcId="{03C39F3E-8201-4719-BEF0-BCE8DC76B8CB}" destId="{A984D2F5-F886-41DE-8720-C59A857E674E}" srcOrd="3" destOrd="0" presId="urn:microsoft.com/office/officeart/2005/8/layout/hList9"/>
    <dgm:cxn modelId="{E4E970D0-1AB1-4168-92AB-126DF71EFD7B}" type="presParOf" srcId="{A984D2F5-F886-41DE-8720-C59A857E674E}" destId="{107E08E6-E330-41A4-81C9-2191D5DD8464}" srcOrd="0" destOrd="0" presId="urn:microsoft.com/office/officeart/2005/8/layout/hList9"/>
    <dgm:cxn modelId="{3CAB340C-C5EF-48F2-8975-6562E241DF78}" type="presParOf" srcId="{A984D2F5-F886-41DE-8720-C59A857E674E}" destId="{67F57824-F1C9-4E77-A80E-9FD53A33DF2F}" srcOrd="1" destOrd="0" presId="urn:microsoft.com/office/officeart/2005/8/layout/hList9"/>
    <dgm:cxn modelId="{3B905281-4B43-47DC-B927-FF372AE66333}" type="presParOf" srcId="{03C39F3E-8201-4719-BEF0-BCE8DC76B8CB}" destId="{830C5E0F-CDF8-4985-90A7-B0CB7B7B899A}" srcOrd="4" destOrd="0" presId="urn:microsoft.com/office/officeart/2005/8/layout/hList9"/>
    <dgm:cxn modelId="{AD18FE0D-7B79-4A08-8BB0-954F329745B6}" type="presParOf" srcId="{830C5E0F-CDF8-4985-90A7-B0CB7B7B899A}" destId="{28FC3F92-A2B3-47F9-8CC0-694604360D64}" srcOrd="0" destOrd="0" presId="urn:microsoft.com/office/officeart/2005/8/layout/hList9"/>
    <dgm:cxn modelId="{3980CB02-E554-4645-A664-A47F6B482075}" type="presParOf" srcId="{830C5E0F-CDF8-4985-90A7-B0CB7B7B899A}" destId="{C49ADDB4-382B-40A0-9C1E-DF50C8F82CD3}" srcOrd="1" destOrd="0" presId="urn:microsoft.com/office/officeart/2005/8/layout/hList9"/>
    <dgm:cxn modelId="{7EF6DA92-B4FA-4262-AA90-475DC2D97A04}" type="presParOf" srcId="{8441FD5B-29DD-4787-B357-BC12183E5653}" destId="{8BB47828-E9F8-4241-AEA7-059500DB373B}" srcOrd="7" destOrd="0" presId="urn:microsoft.com/office/officeart/2005/8/layout/hList9"/>
    <dgm:cxn modelId="{C51D5432-3AE5-4550-BDD6-BAE632440C9A}" type="presParOf" srcId="{8441FD5B-29DD-4787-B357-BC12183E5653}" destId="{D0FB09BC-D640-471C-91AB-C78CA7918BB6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2FE7F-E5D3-4146-92B7-7A7E87BE8F2C}">
      <dsp:nvSpPr>
        <dsp:cNvPr id="0" name=""/>
        <dsp:cNvSpPr/>
      </dsp:nvSpPr>
      <dsp:spPr>
        <a:xfrm>
          <a:off x="0" y="154337"/>
          <a:ext cx="1859113" cy="1589074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2B12E0"/>
              </a:solidFill>
              <a:latin typeface="Cambria" panose="02040503050406030204" pitchFamily="18" charset="0"/>
              <a:cs typeface="Arial" charset="0"/>
            </a:rPr>
            <a:t>Справка бюро МСЭ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97458" y="154337"/>
        <a:ext cx="1561655" cy="1589074"/>
      </dsp:txXfrm>
    </dsp:sp>
    <dsp:sp modelId="{F0EE3357-32E0-40D2-AF1D-4ECC9E655C4E}">
      <dsp:nvSpPr>
        <dsp:cNvPr id="0" name=""/>
        <dsp:cNvSpPr/>
      </dsp:nvSpPr>
      <dsp:spPr>
        <a:xfrm>
          <a:off x="0" y="3838857"/>
          <a:ext cx="1851445" cy="1455332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2B12E0"/>
              </a:solidFill>
              <a:latin typeface="Cambria" panose="02040503050406030204" pitchFamily="18" charset="0"/>
              <a:cs typeface="Arial" charset="0"/>
            </a:rPr>
            <a:t>Заключение ПМПК</a:t>
          </a:r>
          <a:endParaRPr lang="ru-RU" altLang="ru-RU" sz="1800" b="1" kern="1200" dirty="0">
            <a:solidFill>
              <a:srgbClr val="2B12E0"/>
            </a:solidFill>
            <a:latin typeface="Cambria" panose="02040503050406030204" pitchFamily="18" charset="0"/>
            <a:cs typeface="Arial" charset="0"/>
          </a:endParaRPr>
        </a:p>
      </dsp:txBody>
      <dsp:txXfrm>
        <a:off x="296231" y="3838857"/>
        <a:ext cx="1555214" cy="1455332"/>
      </dsp:txXfrm>
    </dsp:sp>
    <dsp:sp modelId="{CD096471-AB40-4524-89C0-A12E239C93E2}">
      <dsp:nvSpPr>
        <dsp:cNvPr id="0" name=""/>
        <dsp:cNvSpPr/>
      </dsp:nvSpPr>
      <dsp:spPr>
        <a:xfrm>
          <a:off x="0" y="1621723"/>
          <a:ext cx="2312493" cy="206238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2B12E0"/>
              </a:solidFill>
              <a:latin typeface="Arial" charset="0"/>
              <a:cs typeface="Arial" charset="0"/>
            </a:rPr>
            <a:t>Изменение сроков и формы  проведения ГИА с ОГЭ на ГВЭ</a:t>
          </a:r>
          <a:endParaRPr lang="ru-RU" sz="1800" kern="1200" dirty="0"/>
        </a:p>
      </dsp:txBody>
      <dsp:txXfrm>
        <a:off x="0" y="1621723"/>
        <a:ext cx="2312493" cy="2062380"/>
      </dsp:txXfrm>
    </dsp:sp>
    <dsp:sp modelId="{46295334-F93D-4091-9611-ED13C3AF3705}">
      <dsp:nvSpPr>
        <dsp:cNvPr id="0" name=""/>
        <dsp:cNvSpPr/>
      </dsp:nvSpPr>
      <dsp:spPr>
        <a:xfrm>
          <a:off x="2294688" y="216556"/>
          <a:ext cx="2961902" cy="12488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B12E0"/>
              </a:solidFill>
              <a:latin typeface="Cambria" panose="02040503050406030204" pitchFamily="18" charset="0"/>
            </a:rPr>
            <a:t>заключение ПМПК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8592" y="216556"/>
        <a:ext cx="2487997" cy="1248879"/>
      </dsp:txXfrm>
    </dsp:sp>
    <dsp:sp modelId="{710102B9-5CD7-41A4-B20B-97E2D8574C80}">
      <dsp:nvSpPr>
        <dsp:cNvPr id="0" name=""/>
        <dsp:cNvSpPr/>
      </dsp:nvSpPr>
      <dsp:spPr>
        <a:xfrm>
          <a:off x="5438511" y="216556"/>
          <a:ext cx="3346464" cy="12488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B12E0"/>
              </a:solidFill>
              <a:latin typeface="Cambria" panose="02040503050406030204" pitchFamily="18" charset="0"/>
            </a:rPr>
            <a:t>справка о нахождении на длительном лечении в специализированном учреждении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5973945" y="216556"/>
        <a:ext cx="2811030" cy="1248879"/>
      </dsp:txXfrm>
    </dsp:sp>
    <dsp:sp modelId="{107E08E6-E330-41A4-81C9-2191D5DD8464}">
      <dsp:nvSpPr>
        <dsp:cNvPr id="0" name=""/>
        <dsp:cNvSpPr/>
      </dsp:nvSpPr>
      <dsp:spPr>
        <a:xfrm>
          <a:off x="5440689" y="3661479"/>
          <a:ext cx="3344286" cy="129245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B12E0"/>
              </a:solidFill>
              <a:latin typeface="Cambria" panose="02040503050406030204" pitchFamily="18" charset="0"/>
            </a:rPr>
            <a:t>справка лечебного учреждения об обучении на дому по состоянию здоровья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5975775" y="3661479"/>
        <a:ext cx="2809200" cy="1292453"/>
      </dsp:txXfrm>
    </dsp:sp>
    <dsp:sp modelId="{28FC3F92-A2B3-47F9-8CC0-694604360D64}">
      <dsp:nvSpPr>
        <dsp:cNvPr id="0" name=""/>
        <dsp:cNvSpPr/>
      </dsp:nvSpPr>
      <dsp:spPr>
        <a:xfrm>
          <a:off x="2217290" y="3705052"/>
          <a:ext cx="3039300" cy="12488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2B12E0"/>
              </a:solidFill>
              <a:latin typeface="Arial" charset="0"/>
            </a:rPr>
            <a:t>справка бюро медико-социальной экспертизы	</a:t>
          </a:r>
          <a:endParaRPr lang="ru-RU" sz="1900" kern="1200" dirty="0"/>
        </a:p>
      </dsp:txBody>
      <dsp:txXfrm>
        <a:off x="2703578" y="3705052"/>
        <a:ext cx="2553012" cy="1248879"/>
      </dsp:txXfrm>
    </dsp:sp>
    <dsp:sp modelId="{D0FB09BC-D640-471C-91AB-C78CA7918BB6}">
      <dsp:nvSpPr>
        <dsp:cNvPr id="0" name=""/>
        <dsp:cNvSpPr/>
      </dsp:nvSpPr>
      <dsp:spPr>
        <a:xfrm>
          <a:off x="6264693" y="1872211"/>
          <a:ext cx="2396077" cy="156175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00FF"/>
              </a:solidFill>
              <a:latin typeface="Arial" charset="0"/>
              <a:cs typeface="Arial" charset="0"/>
            </a:rPr>
            <a:t>ОГЭ, ГВЭ - специальные условия</a:t>
          </a:r>
          <a:endParaRPr lang="ru-RU" sz="1800" kern="1200" dirty="0"/>
        </a:p>
      </dsp:txBody>
      <dsp:txXfrm>
        <a:off x="6264693" y="1872211"/>
        <a:ext cx="2396077" cy="156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81376-5A7A-4ABD-A83A-1AA2044EDD3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AC7C-80FF-482F-BDCE-01525A061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52C8C-5BEB-44DD-B630-50D7D1A5372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9B4C-7D63-498C-99A4-B9C288483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0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9B4C-7D63-498C-99A4-B9C2884838A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198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374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9B4C-7D63-498C-99A4-B9C2884838A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9B4C-7D63-498C-99A4-B9C2884838A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78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9B4C-7D63-498C-99A4-B9C2884838A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22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618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8AF20-780F-4F66-9327-D585CE04ED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247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случаев организации ППЭ на дому указать полный домашний адрес с индексом.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подаче заявления на участие в ГВЭ по русскому языку и математике обучающемуся необходимо указывать форму сдачи экзамена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(устная или письменная)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соответствующий маркер экзаменационных материалов для письменной формы экзамена, из приведенных ниже.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русскому языку: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литера «А» – для обучающихся с нарушениями опорно-двигательного аппарата, слабослышащих и позднооглохших обучающихся – изложение (сжатое) с творческим заданием или сочинение по выбору выпускника;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литера «С» – для слепых обучающихся, слабовидящих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поздноослепших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обучающихся, владеющих шрифтом Брайля, – изложение (сжатое) с творческим заданием или сочинение по выбору выпускника;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литера «К» – для глухих обучающихся, обучающихся с задержкой психического развития, с тяжёлыми нарушениями речи – изложение (сжатое) с творческим заданием или сочинение по выбору выпускника. Экзаменационный материал имеет ряд особенностей: допускаются тексты сюжетные и адаптированные с учётом категории экзаменуемых;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литера «Д» – для обучающихся с расстройствами аутистического спектра – диктант с особыми критериями оценивания.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 ГВЭ без ОВЗ предоставляется возможность выбора одной из форм экзаменационной работы: сочинение или изложение с творческим заданием (номер экзаменационных материалов содержит маркировку «А»).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формата решается индивидуально с учётом особых образовательных потребностей обучающихся и индивидуальной ситуации развития.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математике: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литера «А» - для участников ГВЭ без ОВЗ и с ОВЗ (за исключением участников с задержкой психического развития);	литера «К» - для участников ГВЭ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задержкой психического развития.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*** Нозологические группы: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   слепые,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поздноослепшие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слабовидящие;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глухие, позднооглохшие;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слабослышащие;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	с тяжелыми нарушениями речи;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	с нарушениями опорно-двигательного аппарата;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	с задержкой психического развития;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	с расстройствами аутистического спектра;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	иные категории участников ГВЭ, которым требуется создание специальных условий (диабет, онкология, астма, порок сердца,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энурез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язва и др.).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99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20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45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9B4C-7D63-498C-99A4-B9C2884838A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432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893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1F4F-959D-4AE5-B7F5-C263CF47134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536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44C8-6E23-44AA-980A-93C889807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287471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36A5-4FCC-4A79-9CFB-0D63BA918238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coi_gia58@mail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coi58.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coi_gia58@mail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проведения ГИА-9 и внесение сведений в РИС 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году в Пензенской области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5544616" cy="115212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 Марина Анатольевна, </a:t>
            </a:r>
          </a:p>
          <a:p>
            <a:pPr algn="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методист РЦ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2374" t="19092" r="22141" b="42724"/>
          <a:stretch/>
        </p:blipFill>
        <p:spPr>
          <a:xfrm>
            <a:off x="179512" y="980728"/>
            <a:ext cx="8855968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Формы для участников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ГИА-9 с ОВЗ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2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9165" y="2564904"/>
            <a:ext cx="5735243" cy="723465"/>
          </a:xfrm>
          <a:prstGeom prst="rect">
            <a:avLst/>
          </a:prstGeom>
          <a:solidFill>
            <a:srgbClr val="FFD13F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Звукоусиливающая </a:t>
            </a:r>
            <a:r>
              <a:rPr lang="ru-RU" sz="2000" b="1" dirty="0">
                <a:solidFill>
                  <a:srgbClr val="333399"/>
                </a:solidFill>
                <a:latin typeface="Cambria" panose="02040503050406030204" pitchFamily="18" charset="0"/>
              </a:rPr>
              <a:t>аппаратура;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Наличие ассистента-</a:t>
            </a:r>
            <a:r>
              <a:rPr lang="ru-RU" sz="2000" b="1" dirty="0" err="1" smtClean="0">
                <a:solidFill>
                  <a:srgbClr val="333399"/>
                </a:solidFill>
                <a:latin typeface="Cambria" panose="02040503050406030204" pitchFamily="18" charset="0"/>
              </a:rPr>
              <a:t>сурдопереводчика</a:t>
            </a:r>
            <a:endParaRPr lang="ru-RU" sz="20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9165" y="3379301"/>
            <a:ext cx="5735243" cy="1179639"/>
          </a:xfrm>
          <a:prstGeom prst="rect">
            <a:avLst/>
          </a:prstGeom>
          <a:solidFill>
            <a:srgbClr val="FFD13F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ЭМ </a:t>
            </a:r>
            <a:r>
              <a:rPr lang="ru-RU" b="1" dirty="0">
                <a:solidFill>
                  <a:srgbClr val="333399"/>
                </a:solidFill>
                <a:latin typeface="Cambria" panose="02040503050406030204" pitchFamily="18" charset="0"/>
              </a:rPr>
              <a:t>и письменная экзаменационная работа оформляются шрифтом Брайля;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333399"/>
                </a:solidFill>
                <a:latin typeface="Cambria" panose="02040503050406030204" pitchFamily="18" charset="0"/>
              </a:rPr>
              <a:t>Возможность выполнения  экзаменационной работы на ПК</a:t>
            </a:r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;</a:t>
            </a:r>
            <a:endParaRPr lang="ru-RU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7" y="4696463"/>
            <a:ext cx="5730187" cy="908719"/>
          </a:xfrm>
          <a:prstGeom prst="rect">
            <a:avLst/>
          </a:prstGeom>
          <a:solidFill>
            <a:srgbClr val="FFD13F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 fontAlgn="base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ЭМ </a:t>
            </a:r>
            <a:r>
              <a:rPr lang="ru-RU" b="1" dirty="0">
                <a:solidFill>
                  <a:srgbClr val="333399"/>
                </a:solidFill>
                <a:latin typeface="Cambria" panose="02040503050406030204" pitchFamily="18" charset="0"/>
              </a:rPr>
              <a:t>копируются в увеличенном размере;</a:t>
            </a:r>
          </a:p>
          <a:p>
            <a:pPr algn="just" fontAlgn="base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333399"/>
                </a:solidFill>
                <a:latin typeface="Cambria" panose="02040503050406030204" pitchFamily="18" charset="0"/>
              </a:rPr>
              <a:t>Наличие увеличительного устройства в аудитории;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333399"/>
                </a:solidFill>
                <a:latin typeface="Cambria" panose="02040503050406030204" pitchFamily="18" charset="0"/>
              </a:rPr>
              <a:t>Индивидуальное освещение не менее 300 </a:t>
            </a:r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люкс</a:t>
            </a:r>
            <a:endParaRPr lang="ru-RU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6702" y="5673234"/>
            <a:ext cx="5730187" cy="896166"/>
          </a:xfrm>
          <a:prstGeom prst="rect">
            <a:avLst/>
          </a:prstGeom>
          <a:solidFill>
            <a:srgbClr val="FFD13F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Возможность </a:t>
            </a:r>
            <a:r>
              <a:rPr lang="ru-RU" b="1" dirty="0">
                <a:solidFill>
                  <a:srgbClr val="333399"/>
                </a:solidFill>
                <a:latin typeface="Cambria" panose="02040503050406030204" pitchFamily="18" charset="0"/>
              </a:rPr>
              <a:t>выполнения  экзаменационной работы на ПК</a:t>
            </a:r>
            <a:r>
              <a:rPr lang="ru-RU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; размещение в ППЭ на 1этаже</a:t>
            </a:r>
            <a:endParaRPr lang="ru-RU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6417"/>
            <a:ext cx="612068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Особые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условия проведения ГИА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для лиц с ОВЗ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564904"/>
            <a:ext cx="2041622" cy="723465"/>
          </a:xfrm>
          <a:prstGeom prst="rect">
            <a:avLst/>
          </a:prstGeom>
          <a:solidFill>
            <a:srgbClr val="FFC611">
              <a:alpha val="30588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Для глухих и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слабослышащих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379301"/>
            <a:ext cx="2016224" cy="1179639"/>
          </a:xfrm>
          <a:prstGeom prst="rect">
            <a:avLst/>
          </a:prstGeom>
          <a:solidFill>
            <a:srgbClr val="FFC611">
              <a:alpha val="30588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Для </a:t>
            </a:r>
            <a:endParaRPr lang="ru-RU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слепых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 fontAlgn="base">
              <a:spcBef>
                <a:spcPct val="0"/>
              </a:spcBef>
            </a:pPr>
            <a:endParaRPr lang="ru-RU" sz="15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670106"/>
            <a:ext cx="2016224" cy="908719"/>
          </a:xfrm>
          <a:prstGeom prst="rect">
            <a:avLst/>
          </a:prstGeom>
          <a:solidFill>
            <a:srgbClr val="FFC611">
              <a:alpha val="30588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Для </a:t>
            </a:r>
            <a:endParaRPr lang="ru-RU" sz="1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слабовидящих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656565"/>
            <a:ext cx="2041622" cy="908719"/>
          </a:xfrm>
          <a:prstGeom prst="rect">
            <a:avLst/>
          </a:prstGeom>
          <a:solidFill>
            <a:srgbClr val="FFC611">
              <a:alpha val="30588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Для лиц с нарушением опорно-двигательного аппарата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4221" y="1619300"/>
            <a:ext cx="5730187" cy="792089"/>
          </a:xfrm>
          <a:prstGeom prst="rect">
            <a:avLst/>
          </a:prstGeom>
          <a:solidFill>
            <a:srgbClr val="FEC200">
              <a:alpha val="3098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ППЭ </a:t>
            </a:r>
            <a:r>
              <a:rPr lang="ru-RU" sz="2000" b="1" dirty="0">
                <a:solidFill>
                  <a:srgbClr val="333399"/>
                </a:solidFill>
                <a:latin typeface="Cambria" panose="02040503050406030204" pitchFamily="18" charset="0"/>
              </a:rPr>
              <a:t>на </a:t>
            </a:r>
            <a:r>
              <a:rPr lang="ru-RU" sz="20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дому 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(для лиц, имеющих: </a:t>
            </a:r>
            <a:r>
              <a:rPr lang="ru-RU" sz="1600" b="1" dirty="0">
                <a:solidFill>
                  <a:srgbClr val="333399"/>
                </a:solidFill>
                <a:latin typeface="Cambria" panose="02040503050406030204" pitchFamily="18" charset="0"/>
              </a:rPr>
              <a:t>рекомендации </a:t>
            </a:r>
            <a:r>
              <a:rPr lang="ru-RU" sz="16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ПМПК, медицинские </a:t>
            </a:r>
            <a:r>
              <a:rPr lang="ru-RU" sz="1600" b="1" dirty="0">
                <a:solidFill>
                  <a:srgbClr val="333399"/>
                </a:solidFill>
                <a:latin typeface="Cambria" panose="02040503050406030204" pitchFamily="18" charset="0"/>
              </a:rPr>
              <a:t>основания для обучения на </a:t>
            </a:r>
            <a:r>
              <a:rPr lang="ru-RU" sz="16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дому)</a:t>
            </a:r>
            <a:endParaRPr lang="ru-RU" sz="1600" b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4221" y="980728"/>
            <a:ext cx="5730187" cy="504056"/>
          </a:xfrm>
          <a:prstGeom prst="rect">
            <a:avLst/>
          </a:prstGeom>
          <a:solidFill>
            <a:srgbClr val="FEC200">
              <a:alpha val="3098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ru-RU" sz="1400" b="1" dirty="0" smtClean="0">
              <a:solidFill>
                <a:srgbClr val="333399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333399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2000" b="1" dirty="0">
                <a:solidFill>
                  <a:srgbClr val="333399"/>
                </a:solidFill>
                <a:latin typeface="Cambria" panose="02040503050406030204" pitchFamily="18" charset="0"/>
              </a:rPr>
              <a:t>ГИА в больницах </a:t>
            </a:r>
          </a:p>
          <a:p>
            <a:pPr>
              <a:spcBef>
                <a:spcPct val="0"/>
              </a:spcBef>
            </a:pP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60431" y="980727"/>
            <a:ext cx="462501" cy="5572003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С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Б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Е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Н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Н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О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С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Т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ambria" pitchFamily="18" charset="0"/>
              </a:rPr>
              <a:t>И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 rot="18907728">
            <a:off x="409810" y="776777"/>
            <a:ext cx="2009458" cy="1686678"/>
          </a:xfrm>
          <a:prstGeom prst="downArrow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Продление экзамена на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1,5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часа </a:t>
            </a:r>
          </a:p>
        </p:txBody>
      </p:sp>
    </p:spTree>
    <p:extLst>
      <p:ext uri="{BB962C8B-B14F-4D97-AF65-F5344CB8AC3E}">
        <p14:creationId xmlns="" xmlns:p14="http://schemas.microsoft.com/office/powerpoint/2010/main" val="2133904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Право пересдачи ГИА-9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В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основного этапа  по решению председателя ГЭК повторно допускаются: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получившие  на ГИА неудовлетворительные результаты не более чем по двум учебным предметам (кроме участников ГИА по обязательным предметам);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не явившиеся на экзамен по уважительным причинам, подтвержденным документально;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не завершившие выполнение работы по уважительным причинам;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которым конфликтная комиссия удовлетворила апелляцию о нарушении Порядка;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чьи результаты были аннулированы по решению председателя ГЭК.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046940"/>
            <a:ext cx="6439069" cy="5550412"/>
          </a:xfrm>
          <a:prstGeom prst="rect">
            <a:avLst/>
          </a:prstGeom>
          <a:solidFill>
            <a:srgbClr val="FFC000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24.05.2023 –биология, история,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физика</a:t>
            </a:r>
            <a:endParaRPr lang="ru-RU" sz="2400" b="1" i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30.05.2023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– </a:t>
            </a:r>
            <a:r>
              <a:rPr lang="ru-RU" sz="2400" b="1" dirty="0" smtClean="0">
                <a:solidFill>
                  <a:srgbClr val="00B0F0"/>
                </a:solidFill>
                <a:latin typeface="Cambria" pitchFamily="18" charset="0"/>
              </a:rPr>
              <a:t>обществознание, </a:t>
            </a:r>
            <a:r>
              <a:rPr lang="ru-RU" sz="2400" b="1" dirty="0" smtClean="0">
                <a:solidFill>
                  <a:srgbClr val="1509B7"/>
                </a:solidFill>
                <a:latin typeface="Cambria" pitchFamily="18" charset="0"/>
              </a:rPr>
              <a:t>география, </a:t>
            </a:r>
            <a:r>
              <a:rPr lang="ru-RU" sz="2400" b="1" dirty="0" smtClean="0">
                <a:solidFill>
                  <a:srgbClr val="00B050"/>
                </a:solidFill>
                <a:latin typeface="Cambria" pitchFamily="18" charset="0"/>
              </a:rPr>
              <a:t>химия,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информатика и ИКТ</a:t>
            </a:r>
            <a:endParaRPr lang="ru-RU" sz="2400" b="1" dirty="0" smtClean="0">
              <a:solidFill>
                <a:srgbClr val="00B05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02.06.2023 – </a:t>
            </a:r>
            <a:r>
              <a:rPr lang="ru-RU" sz="2400" b="1" i="1" dirty="0" smtClean="0">
                <a:solidFill>
                  <a:srgbClr val="2E3192"/>
                </a:solidFill>
                <a:latin typeface="Cambria" pitchFamily="18" charset="0"/>
              </a:rPr>
              <a:t>иностранные языки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03.06.2023 – </a:t>
            </a:r>
            <a:r>
              <a:rPr lang="ru-RU" sz="2400" b="1" i="1" dirty="0" smtClean="0">
                <a:solidFill>
                  <a:srgbClr val="2E3192"/>
                </a:solidFill>
                <a:latin typeface="Cambria" pitchFamily="18" charset="0"/>
              </a:rPr>
              <a:t>иностранные языки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06.06.2023 –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русский язык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09.06.2023 –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14.06.2023 – </a:t>
            </a:r>
            <a:r>
              <a:rPr lang="ru-RU" sz="2400" b="1" dirty="0" smtClean="0">
                <a:solidFill>
                  <a:srgbClr val="1509B7"/>
                </a:solidFill>
                <a:latin typeface="Cambria" pitchFamily="18" charset="0"/>
              </a:rPr>
              <a:t>география,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физика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2400" b="1" dirty="0" smtClean="0">
                <a:solidFill>
                  <a:srgbClr val="CC24A8"/>
                </a:solidFill>
                <a:latin typeface="Cambria" pitchFamily="18" charset="0"/>
              </a:rPr>
              <a:t>литература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информатика и ИКТ,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17.06.2023 – </a:t>
            </a:r>
            <a:r>
              <a:rPr lang="ru-RU" sz="2400" b="1" dirty="0" smtClean="0">
                <a:solidFill>
                  <a:srgbClr val="00B0F0"/>
                </a:solidFill>
                <a:latin typeface="Cambria" pitchFamily="18" charset="0"/>
              </a:rPr>
              <a:t>обществознание,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биология, </a:t>
            </a:r>
            <a:r>
              <a:rPr lang="ru-RU" sz="2400" b="1" dirty="0" smtClean="0">
                <a:solidFill>
                  <a:srgbClr val="00B050"/>
                </a:solidFill>
                <a:latin typeface="Cambria" pitchFamily="18" charset="0"/>
              </a:rPr>
              <a:t>химия</a:t>
            </a:r>
            <a:endParaRPr lang="ru-RU" sz="24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lvl="0" algn="just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26.06.2023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01.07.2023 – резервные дни (6)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  <a:p>
            <a:pPr algn="just">
              <a:defRPr/>
            </a:pPr>
            <a:endParaRPr lang="ru-RU" sz="1400" b="1" u="sng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7" y="151442"/>
            <a:ext cx="453650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Расписание ГИА-9 2023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1046940"/>
            <a:ext cx="1723913" cy="5262379"/>
          </a:xfrm>
          <a:prstGeom prst="rect">
            <a:avLst/>
          </a:prstGeom>
          <a:solidFill>
            <a:srgbClr val="FFC000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8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Основной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период </a:t>
            </a:r>
            <a:endParaRPr lang="ru-RU" sz="24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Май – июнь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 2023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года</a:t>
            </a: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8397" y="198788"/>
            <a:ext cx="3168476" cy="848153"/>
          </a:xfrm>
          <a:prstGeom prst="roundRect">
            <a:avLst/>
          </a:prstGeom>
          <a:solidFill>
            <a:srgbClr val="FFE697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Регистрация  на сдачу </a:t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экзаменов до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01.03.2023 г.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320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944066"/>
            <a:ext cx="6340809" cy="2700958"/>
          </a:xfrm>
          <a:prstGeom prst="rect">
            <a:avLst/>
          </a:prstGeom>
          <a:solidFill>
            <a:srgbClr val="FFC000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21.04.2023 – математика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24.04.2023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– русский язык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27.04.2023 –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обществознание, химия, литература, информатика и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ИКТ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03.05.2023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–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иностранные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языки, история, биология,  физика, география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10.05.2023 – 16.05.2023 – резервные дни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933055"/>
            <a:ext cx="6344975" cy="2520281"/>
          </a:xfrm>
          <a:prstGeom prst="rect">
            <a:avLst/>
          </a:prstGeom>
          <a:solidFill>
            <a:srgbClr val="FFC000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defRPr/>
            </a:pPr>
            <a:endParaRPr lang="ru-RU" sz="1400" b="1" u="sng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04.09.2023 – математика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07.09.2023 – русский язык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12.09.2023 – история, биология,  физика, география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15.09.2023 –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обществознание, химия,  информатика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и </a:t>
            </a: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ИКТ, </a:t>
            </a:r>
            <a:r>
              <a:rPr lang="ru-RU" sz="2000" b="1" dirty="0">
                <a:solidFill>
                  <a:srgbClr val="2E3192"/>
                </a:solidFill>
                <a:latin typeface="Cambria" pitchFamily="18" charset="0"/>
              </a:rPr>
              <a:t>литература, иностранные языки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19.09.2023 – 23.09.2023 – резервные дни</a:t>
            </a:r>
          </a:p>
          <a:p>
            <a:pPr algn="just">
              <a:defRPr/>
            </a:pPr>
            <a:endParaRPr lang="ru-RU" sz="1400" b="1" u="sng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59" y="102014"/>
            <a:ext cx="5328654" cy="8002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92725"/>
                </a:solidFill>
                <a:latin typeface="Cambria" pitchFamily="18" charset="0"/>
              </a:rPr>
              <a:t>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Расписание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ГИА-9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2023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(проект)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44066"/>
            <a:ext cx="1723913" cy="2700958"/>
          </a:xfrm>
          <a:prstGeom prst="rect">
            <a:avLst/>
          </a:prstGeom>
          <a:solidFill>
            <a:srgbClr val="FFC000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Досрочный период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itchFamily="18" charset="0"/>
              </a:rPr>
              <a:t>Апрель – май 2023 года</a:t>
            </a:r>
            <a:endParaRPr lang="ru-RU" sz="20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933057"/>
            <a:ext cx="1723913" cy="2520280"/>
          </a:xfrm>
          <a:prstGeom prst="rect">
            <a:avLst/>
          </a:prstGeom>
          <a:solidFill>
            <a:srgbClr val="FFC000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Сентябрь</a:t>
            </a:r>
            <a:r>
              <a:rPr lang="ru-RU" sz="2000" b="1" dirty="0" smtClean="0">
                <a:solidFill>
                  <a:srgbClr val="000099"/>
                </a:solidFill>
                <a:latin typeface="Cambria" pitchFamily="18" charset="0"/>
              </a:rPr>
              <a:t>  </a:t>
            </a:r>
            <a:br>
              <a:rPr lang="ru-RU" sz="2000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Cambria" pitchFamily="18" charset="0"/>
              </a:rPr>
              <a:t>2023года </a:t>
            </a: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Cambria" pitchFamily="18" charset="0"/>
              </a:rPr>
              <a:t>для участников, не прошедших ГИА в основной период</a:t>
            </a:r>
            <a:endParaRPr lang="ru-RU" sz="1600" b="1" dirty="0">
              <a:solidFill>
                <a:srgbClr val="000099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8397" y="198788"/>
            <a:ext cx="3168476" cy="848153"/>
          </a:xfrm>
          <a:prstGeom prst="roundRect">
            <a:avLst/>
          </a:prstGeom>
          <a:solidFill>
            <a:srgbClr val="FFE697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Регистрация  на сдачу </a:t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экзаменов до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01.03.2023 г.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2249" y="3364963"/>
            <a:ext cx="3168476" cy="848153"/>
          </a:xfrm>
          <a:prstGeom prst="roundRect">
            <a:avLst/>
          </a:prstGeom>
          <a:solidFill>
            <a:srgbClr val="FFE697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Регистрация  на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пересдачу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экзаменов до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16.08.2023 г.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878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1789113" y="98425"/>
            <a:ext cx="6095255" cy="65405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66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Продолжительность ОГЭ </a:t>
            </a:r>
            <a:r>
              <a:rPr lang="ru-RU" altLang="ru-RU" sz="3266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2023</a:t>
            </a:r>
            <a:endParaRPr lang="ru-RU" altLang="ru-RU" sz="3266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980727"/>
            <a:ext cx="8598050" cy="5386735"/>
          </a:xfrm>
        </p:spPr>
        <p:txBody>
          <a:bodyPr>
            <a:normAutofit fontScale="92500"/>
          </a:bodyPr>
          <a:lstStyle/>
          <a:p>
            <a:pPr algn="ctr" eaLnBrk="1" hangingPunct="1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ru-RU" alt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Математика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, русский язык, литература –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3 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часа 55 минут;</a:t>
            </a:r>
          </a:p>
          <a:p>
            <a:pPr algn="ctr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Физика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химия, обществознание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история – 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3 часа;</a:t>
            </a:r>
          </a:p>
          <a:p>
            <a:pPr algn="ctr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Информатика 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и ИКТ,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биология</a:t>
            </a: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, география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– 2 часа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30 минут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ctr" eaLnBrk="1" hangingPunct="1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Иностранные </a:t>
            </a:r>
            <a:r>
              <a:rPr lang="ru-RU" altLang="ru-RU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языки – 2 часа 15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минут</a:t>
            </a:r>
          </a:p>
          <a:p>
            <a:pPr marL="0" indent="0" algn="ctr" eaLnBrk="1" hangingPunct="1">
              <a:buClr>
                <a:schemeClr val="hlink"/>
              </a:buClr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(из </a:t>
            </a:r>
            <a:r>
              <a:rPr lang="ru-RU" altLang="ru-RU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них 2 часа на письменную часть, 15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минут</a:t>
            </a:r>
          </a:p>
          <a:p>
            <a:pPr marL="0" indent="0" algn="ctr" eaLnBrk="1" hangingPunct="1">
              <a:buClr>
                <a:schemeClr val="hlink"/>
              </a:buClr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   на </a:t>
            </a:r>
            <a:r>
              <a:rPr lang="ru-RU" altLang="ru-RU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устную часть)</a:t>
            </a:r>
          </a:p>
          <a:p>
            <a:pPr algn="ctr"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ГИА-9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 всем учебным предметам начинается в 10.00 по местному времени</a:t>
            </a:r>
          </a:p>
        </p:txBody>
      </p:sp>
    </p:spTree>
    <p:extLst>
      <p:ext uri="{BB962C8B-B14F-4D97-AF65-F5344CB8AC3E}">
        <p14:creationId xmlns="" xmlns:p14="http://schemas.microsoft.com/office/powerpoint/2010/main" val="2942403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692725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КИМы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ГИА-9 2023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0526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На сайте ФИПИ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http://www.fipi.ru/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 настоящее время размещены  утвержденные документы по ГИА-9: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кодификаторы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элементов содержания и требований к уровню подготовки выпускников основной школы; </a:t>
            </a:r>
          </a:p>
          <a:p>
            <a:pPr algn="just" hangingPunct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спецификации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контрольных измерительных материалов;</a:t>
            </a:r>
          </a:p>
          <a:p>
            <a:pPr algn="just" hangingPunct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демонстрационные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варианты контрольных измерительных материалов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года по всем предметам, 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также:</a:t>
            </a:r>
          </a:p>
          <a:p>
            <a:pPr algn="just" hangingPunct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изменения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КИМах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2023 года по сравнению с 2022 годом есть в предметах </a:t>
            </a:r>
            <a:r>
              <a:rPr lang="ru-RU" sz="2800" b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Биология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Информатика и ИКТ;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just" hangingPunct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рекомендации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по использованию и интерпретации результатов выполнения экзаменационных работ для проведения ГИА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;</a:t>
            </a:r>
          </a:p>
          <a:p>
            <a:pPr algn="just" hangingPunct="0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just" hangingPunct="0"/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300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8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Открытый банк заданий ГИА-9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2054"/>
            <a:ext cx="8363272" cy="54612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На сайте ФИПИ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http://www.fipi.ru/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с 30.10.13 года начата публикация открытого банка заданий ГИА-9.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		В соответствии с новой структурой КИМ обновление и пополнение новых заданий в открытом банке заданий –  </a:t>
            </a:r>
            <a:r>
              <a:rPr lang="ru-RU" sz="28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декабрь 2022 – март 2023 года.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		При проведении ГИА выпускников 9 классов в 2023 году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КИМы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будут формироваться в Федеральном центре тестирования и передаваться в РЦОИ по закрытым каналам связи.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6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Информатика и ИКТ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в компьютерной форме (КОГЭ)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Сдача экзамена по информатике и ИКТ на компьютере;</a:t>
            </a:r>
          </a:p>
          <a:p>
            <a:r>
              <a:rPr lang="ru-RU" dirty="0" smtClean="0"/>
              <a:t>Формат экзамена похож на КЕГЭ в 11 классе;</a:t>
            </a:r>
          </a:p>
          <a:p>
            <a:r>
              <a:rPr lang="ru-RU" dirty="0" smtClean="0"/>
              <a:t>Участник ОГЭ работает на специальной станции КОГЭ, выполняя </a:t>
            </a:r>
            <a:r>
              <a:rPr lang="ru-RU" b="1" dirty="0" smtClean="0"/>
              <a:t>все</a:t>
            </a:r>
            <a:r>
              <a:rPr lang="ru-RU" dirty="0" smtClean="0"/>
              <a:t> задания </a:t>
            </a:r>
            <a:r>
              <a:rPr lang="ru-RU" dirty="0" err="1" smtClean="0"/>
              <a:t>КИМа</a:t>
            </a:r>
            <a:r>
              <a:rPr lang="ru-RU" dirty="0" smtClean="0"/>
              <a:t> на компьютере.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00192" y="332656"/>
            <a:ext cx="2573086" cy="1250690"/>
          </a:xfrm>
          <a:custGeom>
            <a:avLst/>
            <a:gdLst/>
            <a:ahLst/>
            <a:cxnLst/>
            <a:rect l="l" t="t" r="r" b="b"/>
            <a:pathLst>
              <a:path w="5657215" h="2062480">
                <a:moveTo>
                  <a:pt x="5656583" y="256"/>
                </a:moveTo>
                <a:lnTo>
                  <a:pt x="-361" y="256"/>
                </a:lnTo>
                <a:lnTo>
                  <a:pt x="-361" y="2062175"/>
                </a:lnTo>
                <a:lnTo>
                  <a:pt x="5656583" y="2062175"/>
                </a:lnTo>
                <a:lnTo>
                  <a:pt x="5656583" y="256"/>
                </a:lnTo>
                <a:close/>
              </a:path>
            </a:pathLst>
          </a:custGeom>
          <a:solidFill>
            <a:srgbClr val="FFF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2200" y="404664"/>
            <a:ext cx="2500881" cy="1237637"/>
          </a:xfrm>
          <a:prstGeom prst="rect">
            <a:avLst/>
          </a:prstGeom>
        </p:spPr>
        <p:txBody>
          <a:bodyPr vert="horz" wrap="square" lIns="0" tIns="6468" rIns="0" bIns="0" rtlCol="0">
            <a:spAutoFit/>
          </a:bodyPr>
          <a:lstStyle/>
          <a:p>
            <a:pPr marL="295916" marR="292359" algn="ctr">
              <a:spcBef>
                <a:spcPts val="51"/>
              </a:spcBef>
            </a:pPr>
            <a:r>
              <a:rPr sz="1600" spc="-28" dirty="0">
                <a:latin typeface="Verdana"/>
                <a:cs typeface="Verdana"/>
              </a:rPr>
              <a:t>Станция</a:t>
            </a:r>
            <a:r>
              <a:rPr sz="1600" spc="-129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КОГЭ</a:t>
            </a:r>
            <a:r>
              <a:rPr sz="1600" spc="-129" dirty="0">
                <a:latin typeface="Verdana"/>
                <a:cs typeface="Verdana"/>
              </a:rPr>
              <a:t> </a:t>
            </a:r>
            <a:r>
              <a:rPr sz="1600" spc="122" dirty="0">
                <a:latin typeface="Verdana"/>
                <a:cs typeface="Verdana"/>
              </a:rPr>
              <a:t>и</a:t>
            </a:r>
            <a:r>
              <a:rPr sz="1600" spc="138" dirty="0">
                <a:latin typeface="Verdana"/>
                <a:cs typeface="Verdana"/>
              </a:rPr>
              <a:t>м</a:t>
            </a:r>
            <a:r>
              <a:rPr sz="1600" spc="89" dirty="0">
                <a:latin typeface="Verdana"/>
                <a:cs typeface="Verdana"/>
              </a:rPr>
              <a:t>е</a:t>
            </a:r>
            <a:r>
              <a:rPr sz="1600" spc="92" dirty="0">
                <a:latin typeface="Verdana"/>
                <a:cs typeface="Verdana"/>
              </a:rPr>
              <a:t>е</a:t>
            </a:r>
            <a:r>
              <a:rPr sz="1600" spc="-150" dirty="0">
                <a:latin typeface="Verdana"/>
                <a:cs typeface="Verdana"/>
              </a:rPr>
              <a:t>т  </a:t>
            </a:r>
            <a:r>
              <a:rPr sz="1600" spc="-8" dirty="0">
                <a:latin typeface="Verdana"/>
                <a:cs typeface="Verdana"/>
              </a:rPr>
              <a:t>схожий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92" dirty="0">
                <a:latin typeface="Verdana"/>
                <a:cs typeface="Verdana"/>
              </a:rPr>
              <a:t>вид</a:t>
            </a:r>
            <a:r>
              <a:rPr sz="1600" spc="-122" dirty="0">
                <a:latin typeface="Verdana"/>
                <a:cs typeface="Verdana"/>
              </a:rPr>
              <a:t> </a:t>
            </a:r>
            <a:r>
              <a:rPr sz="1600" spc="-38" dirty="0">
                <a:latin typeface="Verdana"/>
                <a:cs typeface="Verdana"/>
              </a:rPr>
              <a:t>и</a:t>
            </a:r>
            <a:endParaRPr sz="1600" dirty="0">
              <a:latin typeface="Verdana"/>
              <a:cs typeface="Verdana"/>
            </a:endParaRPr>
          </a:p>
          <a:p>
            <a:pPr marL="6468" marR="2587" algn="ctr"/>
            <a:r>
              <a:rPr sz="1600" spc="8" dirty="0">
                <a:latin typeface="Verdana"/>
                <a:cs typeface="Verdana"/>
              </a:rPr>
              <a:t>функцио</a:t>
            </a:r>
            <a:r>
              <a:rPr sz="1600" spc="13" dirty="0">
                <a:latin typeface="Verdana"/>
                <a:cs typeface="Verdana"/>
              </a:rPr>
              <a:t>н</a:t>
            </a:r>
            <a:r>
              <a:rPr sz="1600" spc="-46" dirty="0">
                <a:latin typeface="Verdana"/>
                <a:cs typeface="Verdana"/>
              </a:rPr>
              <a:t>ал</a:t>
            </a:r>
            <a:r>
              <a:rPr sz="1600" spc="-28" dirty="0">
                <a:latin typeface="Verdana"/>
                <a:cs typeface="Verdana"/>
              </a:rPr>
              <a:t>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29" dirty="0">
                <a:latin typeface="Verdana"/>
                <a:cs typeface="Verdana"/>
              </a:rPr>
              <a:t>со</a:t>
            </a:r>
            <a:r>
              <a:rPr sz="1600" spc="-122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станцией  </a:t>
            </a:r>
            <a:r>
              <a:rPr sz="1600" spc="-79" dirty="0">
                <a:latin typeface="Verdana"/>
                <a:cs typeface="Verdana"/>
              </a:rPr>
              <a:t>КЕГЭ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9512" y="476672"/>
            <a:ext cx="9279391" cy="6381328"/>
            <a:chOff x="257556" y="911066"/>
            <a:chExt cx="18896457" cy="962875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1" y="915901"/>
              <a:ext cx="11210260" cy="60943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7556" y="911066"/>
              <a:ext cx="11219815" cy="6103620"/>
            </a:xfrm>
            <a:custGeom>
              <a:avLst/>
              <a:gdLst/>
              <a:ahLst/>
              <a:cxnLst/>
              <a:rect l="l" t="t" r="r" b="b"/>
              <a:pathLst>
                <a:path w="11219815" h="6103620">
                  <a:moveTo>
                    <a:pt x="-6" y="6103728"/>
                  </a:moveTo>
                  <a:lnTo>
                    <a:pt x="11219397" y="6103728"/>
                  </a:lnTo>
                  <a:lnTo>
                    <a:pt x="11219397" y="262"/>
                  </a:lnTo>
                  <a:lnTo>
                    <a:pt x="-6" y="262"/>
                  </a:lnTo>
                  <a:lnTo>
                    <a:pt x="-6" y="6103728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028" y="2037536"/>
              <a:ext cx="11996624" cy="61903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14500" y="2032730"/>
              <a:ext cx="12006580" cy="6200140"/>
            </a:xfrm>
            <a:custGeom>
              <a:avLst/>
              <a:gdLst/>
              <a:ahLst/>
              <a:cxnLst/>
              <a:rect l="l" t="t" r="r" b="b"/>
              <a:pathLst>
                <a:path w="12006580" h="6200140">
                  <a:moveTo>
                    <a:pt x="-43" y="6199709"/>
                  </a:moveTo>
                  <a:lnTo>
                    <a:pt x="12005725" y="6199709"/>
                  </a:lnTo>
                  <a:lnTo>
                    <a:pt x="12005725" y="234"/>
                  </a:lnTo>
                  <a:lnTo>
                    <a:pt x="-43" y="234"/>
                  </a:lnTo>
                  <a:lnTo>
                    <a:pt x="-43" y="6199709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9504" y="4017162"/>
              <a:ext cx="11860991" cy="55075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5047" y="4012406"/>
              <a:ext cx="11870690" cy="5516880"/>
            </a:xfrm>
            <a:custGeom>
              <a:avLst/>
              <a:gdLst/>
              <a:ahLst/>
              <a:cxnLst/>
              <a:rect l="l" t="t" r="r" b="b"/>
              <a:pathLst>
                <a:path w="11870690" h="5516880">
                  <a:moveTo>
                    <a:pt x="-115" y="5516924"/>
                  </a:moveTo>
                  <a:lnTo>
                    <a:pt x="11870020" y="5516924"/>
                  </a:lnTo>
                  <a:lnTo>
                    <a:pt x="11870020" y="184"/>
                  </a:lnTo>
                  <a:lnTo>
                    <a:pt x="-115" y="184"/>
                  </a:lnTo>
                  <a:lnTo>
                    <a:pt x="-115" y="5516924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2828" y="5304688"/>
              <a:ext cx="11227024" cy="516912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84108" y="5355050"/>
              <a:ext cx="10669905" cy="5184775"/>
            </a:xfrm>
            <a:custGeom>
              <a:avLst/>
              <a:gdLst/>
              <a:ahLst/>
              <a:cxnLst/>
              <a:rect l="l" t="t" r="r" b="b"/>
              <a:pathLst>
                <a:path w="10669905" h="5184775">
                  <a:moveTo>
                    <a:pt x="-214" y="5184667"/>
                  </a:moveTo>
                  <a:lnTo>
                    <a:pt x="10669039" y="5184667"/>
                  </a:lnTo>
                  <a:lnTo>
                    <a:pt x="10669039" y="150"/>
                  </a:lnTo>
                  <a:lnTo>
                    <a:pt x="-214" y="150"/>
                  </a:lnTo>
                  <a:lnTo>
                    <a:pt x="-214" y="5184667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37322"/>
            <a:ext cx="7273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в 2023 году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68319"/>
            <a:ext cx="8678726" cy="499688"/>
          </a:xfrm>
          <a:prstGeom prst="rect">
            <a:avLst/>
          </a:prstGeom>
          <a:solidFill>
            <a:schemeClr val="accent2">
              <a:lumMod val="20000"/>
              <a:lumOff val="80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Ст. 59 Федерального закона «Об образовании в Российской Федерации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»</a:t>
            </a:r>
            <a:b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от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29.12.2012 г. 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№ 273-ФЗ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4303"/>
            <a:ext cx="9144000" cy="91959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Правила формирования и ведения ФИС ГИА и приема и РИС ГИА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(утв. Постановлением Правительства Российской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Федерации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29.11.2021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2085)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39087"/>
            <a:ext cx="9144000" cy="1049041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Приказ МИНПРОСВЕЩЕНИЯ РОССИИ и РОСОБРНАДЗОРА от 07.11.2018 №189/1513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0888"/>
            <a:ext cx="9144000" cy="1728192"/>
          </a:xfrm>
          <a:prstGeom prst="rect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Приказ 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РОСОБРНАДЗОРА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от 18.07.2018 №831 «Об утверждении требований к составу и формату сведений, вносимых и передаваемых в процессе репликации в ФИС обеспечении проведения ГИА-9 и ГИА-11, и приема граждан в ОО для получения среднего профессионального и высшего образования и РИС обеспечения  проведения ГИА-9 и ГИА-11, а также к срокам внесения и передачи в процессе репликации сведений в указанные информационные системы»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45224"/>
            <a:ext cx="9144000" cy="1231350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Приказ МИНПРОСВЕЩЕНИЯ РОССИИ и РОСОБРНАДЗОРА          </a:t>
            </a:r>
          </a:p>
          <a:p>
            <a:pPr algn="ctr"/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rPr>
              <a:t>«Об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2023 году»</a:t>
            </a:r>
          </a:p>
        </p:txBody>
      </p:sp>
    </p:spTree>
    <p:extLst>
      <p:ext uri="{BB962C8B-B14F-4D97-AF65-F5344CB8AC3E}">
        <p14:creationId xmlns="" xmlns:p14="http://schemas.microsoft.com/office/powerpoint/2010/main" val="401438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ОГЭ по химии с экспериментом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410696" y="692696"/>
            <a:ext cx="8245802" cy="6011704"/>
            <a:chOff x="395346" y="841503"/>
            <a:chExt cx="8245802" cy="6011704"/>
          </a:xfrm>
        </p:grpSpPr>
        <p:sp>
          <p:nvSpPr>
            <p:cNvPr id="6" name="Полилиния 5"/>
            <p:cNvSpPr/>
            <p:nvPr/>
          </p:nvSpPr>
          <p:spPr>
            <a:xfrm>
              <a:off x="7178181" y="4461281"/>
              <a:ext cx="91440" cy="6744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7448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5098030" y="2314152"/>
              <a:ext cx="2125870" cy="6744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9639"/>
                  </a:lnTo>
                  <a:lnTo>
                    <a:pt x="2125870" y="459639"/>
                  </a:lnTo>
                  <a:lnTo>
                    <a:pt x="2125870" y="6744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972160" y="4461281"/>
              <a:ext cx="1417247" cy="6744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9639"/>
                  </a:lnTo>
                  <a:lnTo>
                    <a:pt x="1417247" y="459639"/>
                  </a:lnTo>
                  <a:lnTo>
                    <a:pt x="1417247" y="67448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554912" y="4461281"/>
              <a:ext cx="1417247" cy="6744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17247" y="0"/>
                  </a:moveTo>
                  <a:lnTo>
                    <a:pt x="1417247" y="459639"/>
                  </a:lnTo>
                  <a:lnTo>
                    <a:pt x="0" y="459639"/>
                  </a:lnTo>
                  <a:lnTo>
                    <a:pt x="0" y="67448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972160" y="2314152"/>
              <a:ext cx="2125870" cy="6744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25870" y="0"/>
                  </a:moveTo>
                  <a:lnTo>
                    <a:pt x="2125870" y="459639"/>
                  </a:lnTo>
                  <a:lnTo>
                    <a:pt x="0" y="459639"/>
                  </a:lnTo>
                  <a:lnTo>
                    <a:pt x="0" y="6744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3938465" y="841503"/>
              <a:ext cx="2319131" cy="147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196146" y="1086300"/>
              <a:ext cx="2319131" cy="1472648"/>
            </a:xfrm>
            <a:custGeom>
              <a:avLst/>
              <a:gdLst>
                <a:gd name="connsiteX0" fmla="*/ 0 w 2319131"/>
                <a:gd name="connsiteY0" fmla="*/ 147265 h 1472648"/>
                <a:gd name="connsiteX1" fmla="*/ 147265 w 2319131"/>
                <a:gd name="connsiteY1" fmla="*/ 0 h 1472648"/>
                <a:gd name="connsiteX2" fmla="*/ 2171866 w 2319131"/>
                <a:gd name="connsiteY2" fmla="*/ 0 h 1472648"/>
                <a:gd name="connsiteX3" fmla="*/ 2319131 w 2319131"/>
                <a:gd name="connsiteY3" fmla="*/ 147265 h 1472648"/>
                <a:gd name="connsiteX4" fmla="*/ 2319131 w 2319131"/>
                <a:gd name="connsiteY4" fmla="*/ 1325383 h 1472648"/>
                <a:gd name="connsiteX5" fmla="*/ 2171866 w 2319131"/>
                <a:gd name="connsiteY5" fmla="*/ 1472648 h 1472648"/>
                <a:gd name="connsiteX6" fmla="*/ 147265 w 2319131"/>
                <a:gd name="connsiteY6" fmla="*/ 1472648 h 1472648"/>
                <a:gd name="connsiteX7" fmla="*/ 0 w 2319131"/>
                <a:gd name="connsiteY7" fmla="*/ 1325383 h 1472648"/>
                <a:gd name="connsiteX8" fmla="*/ 0 w 2319131"/>
                <a:gd name="connsiteY8" fmla="*/ 147265 h 147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131" h="1472648">
                  <a:moveTo>
                    <a:pt x="0" y="147265"/>
                  </a:moveTo>
                  <a:cubicBezTo>
                    <a:pt x="0" y="65933"/>
                    <a:pt x="65933" y="0"/>
                    <a:pt x="147265" y="0"/>
                  </a:cubicBezTo>
                  <a:lnTo>
                    <a:pt x="2171866" y="0"/>
                  </a:lnTo>
                  <a:cubicBezTo>
                    <a:pt x="2253198" y="0"/>
                    <a:pt x="2319131" y="65933"/>
                    <a:pt x="2319131" y="147265"/>
                  </a:cubicBezTo>
                  <a:lnTo>
                    <a:pt x="2319131" y="1325383"/>
                  </a:lnTo>
                  <a:cubicBezTo>
                    <a:pt x="2319131" y="1406715"/>
                    <a:pt x="2253198" y="1472648"/>
                    <a:pt x="2171866" y="1472648"/>
                  </a:cubicBezTo>
                  <a:lnTo>
                    <a:pt x="147265" y="1472648"/>
                  </a:lnTo>
                  <a:cubicBezTo>
                    <a:pt x="65933" y="1472648"/>
                    <a:pt x="0" y="1406715"/>
                    <a:pt x="0" y="1325383"/>
                  </a:cubicBezTo>
                  <a:lnTo>
                    <a:pt x="0" y="147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22" tIns="115522" rIns="115522" bIns="11552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Аудитории (</a:t>
              </a:r>
              <a:r>
                <a:rPr lang="ru-RU" sz="1600" b="1" kern="1200" dirty="0" smtClean="0"/>
                <a:t>в соответствии с требованиями СанПиН</a:t>
              </a:r>
              <a:r>
                <a:rPr lang="ru-RU" sz="1900" b="1" kern="1200" dirty="0" smtClean="0"/>
                <a:t>)</a:t>
              </a:r>
              <a:endParaRPr lang="ru-RU" sz="1900" b="1" kern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812594" y="2988632"/>
              <a:ext cx="2319131" cy="147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070275" y="3233430"/>
              <a:ext cx="2319131" cy="1472648"/>
            </a:xfrm>
            <a:custGeom>
              <a:avLst/>
              <a:gdLst>
                <a:gd name="connsiteX0" fmla="*/ 0 w 2319131"/>
                <a:gd name="connsiteY0" fmla="*/ 147265 h 1472648"/>
                <a:gd name="connsiteX1" fmla="*/ 147265 w 2319131"/>
                <a:gd name="connsiteY1" fmla="*/ 0 h 1472648"/>
                <a:gd name="connsiteX2" fmla="*/ 2171866 w 2319131"/>
                <a:gd name="connsiteY2" fmla="*/ 0 h 1472648"/>
                <a:gd name="connsiteX3" fmla="*/ 2319131 w 2319131"/>
                <a:gd name="connsiteY3" fmla="*/ 147265 h 1472648"/>
                <a:gd name="connsiteX4" fmla="*/ 2319131 w 2319131"/>
                <a:gd name="connsiteY4" fmla="*/ 1325383 h 1472648"/>
                <a:gd name="connsiteX5" fmla="*/ 2171866 w 2319131"/>
                <a:gd name="connsiteY5" fmla="*/ 1472648 h 1472648"/>
                <a:gd name="connsiteX6" fmla="*/ 147265 w 2319131"/>
                <a:gd name="connsiteY6" fmla="*/ 1472648 h 1472648"/>
                <a:gd name="connsiteX7" fmla="*/ 0 w 2319131"/>
                <a:gd name="connsiteY7" fmla="*/ 1325383 h 1472648"/>
                <a:gd name="connsiteX8" fmla="*/ 0 w 2319131"/>
                <a:gd name="connsiteY8" fmla="*/ 147265 h 147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131" h="1472648">
                  <a:moveTo>
                    <a:pt x="0" y="147265"/>
                  </a:moveTo>
                  <a:cubicBezTo>
                    <a:pt x="0" y="65933"/>
                    <a:pt x="65933" y="0"/>
                    <a:pt x="147265" y="0"/>
                  </a:cubicBezTo>
                  <a:lnTo>
                    <a:pt x="2171866" y="0"/>
                  </a:lnTo>
                  <a:cubicBezTo>
                    <a:pt x="2253198" y="0"/>
                    <a:pt x="2319131" y="65933"/>
                    <a:pt x="2319131" y="147265"/>
                  </a:cubicBezTo>
                  <a:lnTo>
                    <a:pt x="2319131" y="1325383"/>
                  </a:lnTo>
                  <a:cubicBezTo>
                    <a:pt x="2319131" y="1406715"/>
                    <a:pt x="2253198" y="1472648"/>
                    <a:pt x="2171866" y="1472648"/>
                  </a:cubicBezTo>
                  <a:lnTo>
                    <a:pt x="147265" y="1472648"/>
                  </a:lnTo>
                  <a:cubicBezTo>
                    <a:pt x="65933" y="1472648"/>
                    <a:pt x="0" y="1406715"/>
                    <a:pt x="0" y="1325383"/>
                  </a:cubicBezTo>
                  <a:lnTo>
                    <a:pt x="0" y="147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12" tIns="111712" rIns="111712" bIns="11171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Аудитория для проведения экспериментальной части</a:t>
              </a:r>
              <a:endParaRPr lang="ru-RU" sz="1800" b="1" kern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95346" y="5135762"/>
              <a:ext cx="2319131" cy="147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53027" y="5326233"/>
              <a:ext cx="2319131" cy="1472648"/>
            </a:xfrm>
            <a:custGeom>
              <a:avLst/>
              <a:gdLst>
                <a:gd name="connsiteX0" fmla="*/ 0 w 2319131"/>
                <a:gd name="connsiteY0" fmla="*/ 147265 h 1472648"/>
                <a:gd name="connsiteX1" fmla="*/ 147265 w 2319131"/>
                <a:gd name="connsiteY1" fmla="*/ 0 h 1472648"/>
                <a:gd name="connsiteX2" fmla="*/ 2171866 w 2319131"/>
                <a:gd name="connsiteY2" fmla="*/ 0 h 1472648"/>
                <a:gd name="connsiteX3" fmla="*/ 2319131 w 2319131"/>
                <a:gd name="connsiteY3" fmla="*/ 147265 h 1472648"/>
                <a:gd name="connsiteX4" fmla="*/ 2319131 w 2319131"/>
                <a:gd name="connsiteY4" fmla="*/ 1325383 h 1472648"/>
                <a:gd name="connsiteX5" fmla="*/ 2171866 w 2319131"/>
                <a:gd name="connsiteY5" fmla="*/ 1472648 h 1472648"/>
                <a:gd name="connsiteX6" fmla="*/ 147265 w 2319131"/>
                <a:gd name="connsiteY6" fmla="*/ 1472648 h 1472648"/>
                <a:gd name="connsiteX7" fmla="*/ 0 w 2319131"/>
                <a:gd name="connsiteY7" fmla="*/ 1325383 h 1472648"/>
                <a:gd name="connsiteX8" fmla="*/ 0 w 2319131"/>
                <a:gd name="connsiteY8" fmla="*/ 147265 h 147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131" h="1472648">
                  <a:moveTo>
                    <a:pt x="0" y="147265"/>
                  </a:moveTo>
                  <a:cubicBezTo>
                    <a:pt x="0" y="65933"/>
                    <a:pt x="65933" y="0"/>
                    <a:pt x="147265" y="0"/>
                  </a:cubicBezTo>
                  <a:lnTo>
                    <a:pt x="2171866" y="0"/>
                  </a:lnTo>
                  <a:cubicBezTo>
                    <a:pt x="2253198" y="0"/>
                    <a:pt x="2319131" y="65933"/>
                    <a:pt x="2319131" y="147265"/>
                  </a:cubicBezTo>
                  <a:lnTo>
                    <a:pt x="2319131" y="1325383"/>
                  </a:lnTo>
                  <a:cubicBezTo>
                    <a:pt x="2319131" y="1406715"/>
                    <a:pt x="2253198" y="1472648"/>
                    <a:pt x="2171866" y="1472648"/>
                  </a:cubicBezTo>
                  <a:lnTo>
                    <a:pt x="147265" y="1472648"/>
                  </a:lnTo>
                  <a:cubicBezTo>
                    <a:pt x="65933" y="1472648"/>
                    <a:pt x="0" y="1406715"/>
                    <a:pt x="0" y="1325383"/>
                  </a:cubicBezTo>
                  <a:lnTo>
                    <a:pt x="0" y="147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12" tIns="111712" rIns="111712" bIns="11171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Специалист по инструктажу и лабораторным работам (лаборант)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229841" y="5135762"/>
              <a:ext cx="2319131" cy="147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446232" y="5326233"/>
              <a:ext cx="2319131" cy="1472648"/>
            </a:xfrm>
            <a:custGeom>
              <a:avLst/>
              <a:gdLst>
                <a:gd name="connsiteX0" fmla="*/ 0 w 2319131"/>
                <a:gd name="connsiteY0" fmla="*/ 147265 h 1472648"/>
                <a:gd name="connsiteX1" fmla="*/ 147265 w 2319131"/>
                <a:gd name="connsiteY1" fmla="*/ 0 h 1472648"/>
                <a:gd name="connsiteX2" fmla="*/ 2171866 w 2319131"/>
                <a:gd name="connsiteY2" fmla="*/ 0 h 1472648"/>
                <a:gd name="connsiteX3" fmla="*/ 2319131 w 2319131"/>
                <a:gd name="connsiteY3" fmla="*/ 147265 h 1472648"/>
                <a:gd name="connsiteX4" fmla="*/ 2319131 w 2319131"/>
                <a:gd name="connsiteY4" fmla="*/ 1325383 h 1472648"/>
                <a:gd name="connsiteX5" fmla="*/ 2171866 w 2319131"/>
                <a:gd name="connsiteY5" fmla="*/ 1472648 h 1472648"/>
                <a:gd name="connsiteX6" fmla="*/ 147265 w 2319131"/>
                <a:gd name="connsiteY6" fmla="*/ 1472648 h 1472648"/>
                <a:gd name="connsiteX7" fmla="*/ 0 w 2319131"/>
                <a:gd name="connsiteY7" fmla="*/ 1325383 h 1472648"/>
                <a:gd name="connsiteX8" fmla="*/ 0 w 2319131"/>
                <a:gd name="connsiteY8" fmla="*/ 147265 h 147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131" h="1472648">
                  <a:moveTo>
                    <a:pt x="0" y="147265"/>
                  </a:moveTo>
                  <a:cubicBezTo>
                    <a:pt x="0" y="65933"/>
                    <a:pt x="65933" y="0"/>
                    <a:pt x="147265" y="0"/>
                  </a:cubicBezTo>
                  <a:lnTo>
                    <a:pt x="2171866" y="0"/>
                  </a:lnTo>
                  <a:cubicBezTo>
                    <a:pt x="2253198" y="0"/>
                    <a:pt x="2319131" y="65933"/>
                    <a:pt x="2319131" y="147265"/>
                  </a:cubicBezTo>
                  <a:lnTo>
                    <a:pt x="2319131" y="1325383"/>
                  </a:lnTo>
                  <a:cubicBezTo>
                    <a:pt x="2319131" y="1406715"/>
                    <a:pt x="2253198" y="1472648"/>
                    <a:pt x="2171866" y="1472648"/>
                  </a:cubicBezTo>
                  <a:lnTo>
                    <a:pt x="147265" y="1472648"/>
                  </a:lnTo>
                  <a:cubicBezTo>
                    <a:pt x="65933" y="1472648"/>
                    <a:pt x="0" y="1406715"/>
                    <a:pt x="0" y="1325383"/>
                  </a:cubicBezTo>
                  <a:lnTo>
                    <a:pt x="0" y="147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12" tIns="111712" rIns="111712" bIns="11171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2 эксперта ПРЕДМЕТНОЙ КОМИССИИ ПО ХИМИИ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064335" y="2988632"/>
              <a:ext cx="2319131" cy="147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322017" y="3233430"/>
              <a:ext cx="2319131" cy="1472648"/>
            </a:xfrm>
            <a:custGeom>
              <a:avLst/>
              <a:gdLst>
                <a:gd name="connsiteX0" fmla="*/ 0 w 2319131"/>
                <a:gd name="connsiteY0" fmla="*/ 147265 h 1472648"/>
                <a:gd name="connsiteX1" fmla="*/ 147265 w 2319131"/>
                <a:gd name="connsiteY1" fmla="*/ 0 h 1472648"/>
                <a:gd name="connsiteX2" fmla="*/ 2171866 w 2319131"/>
                <a:gd name="connsiteY2" fmla="*/ 0 h 1472648"/>
                <a:gd name="connsiteX3" fmla="*/ 2319131 w 2319131"/>
                <a:gd name="connsiteY3" fmla="*/ 147265 h 1472648"/>
                <a:gd name="connsiteX4" fmla="*/ 2319131 w 2319131"/>
                <a:gd name="connsiteY4" fmla="*/ 1325383 h 1472648"/>
                <a:gd name="connsiteX5" fmla="*/ 2171866 w 2319131"/>
                <a:gd name="connsiteY5" fmla="*/ 1472648 h 1472648"/>
                <a:gd name="connsiteX6" fmla="*/ 147265 w 2319131"/>
                <a:gd name="connsiteY6" fmla="*/ 1472648 h 1472648"/>
                <a:gd name="connsiteX7" fmla="*/ 0 w 2319131"/>
                <a:gd name="connsiteY7" fmla="*/ 1325383 h 1472648"/>
                <a:gd name="connsiteX8" fmla="*/ 0 w 2319131"/>
                <a:gd name="connsiteY8" fmla="*/ 147265 h 147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131" h="1472648">
                  <a:moveTo>
                    <a:pt x="0" y="147265"/>
                  </a:moveTo>
                  <a:cubicBezTo>
                    <a:pt x="0" y="65933"/>
                    <a:pt x="65933" y="0"/>
                    <a:pt x="147265" y="0"/>
                  </a:cubicBezTo>
                  <a:lnTo>
                    <a:pt x="2171866" y="0"/>
                  </a:lnTo>
                  <a:cubicBezTo>
                    <a:pt x="2253198" y="0"/>
                    <a:pt x="2319131" y="65933"/>
                    <a:pt x="2319131" y="147265"/>
                  </a:cubicBezTo>
                  <a:lnTo>
                    <a:pt x="2319131" y="1325383"/>
                  </a:lnTo>
                  <a:cubicBezTo>
                    <a:pt x="2319131" y="1406715"/>
                    <a:pt x="2253198" y="1472648"/>
                    <a:pt x="2171866" y="1472648"/>
                  </a:cubicBezTo>
                  <a:lnTo>
                    <a:pt x="147265" y="1472648"/>
                  </a:lnTo>
                  <a:cubicBezTo>
                    <a:pt x="65933" y="1472648"/>
                    <a:pt x="0" y="1406715"/>
                    <a:pt x="0" y="1325383"/>
                  </a:cubicBezTo>
                  <a:lnTo>
                    <a:pt x="0" y="147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12" tIns="111712" rIns="111712" bIns="11171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Аудитория для проведения письменной части</a:t>
              </a:r>
              <a:endParaRPr lang="ru-RU" sz="1800" b="1" kern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064335" y="5135762"/>
              <a:ext cx="2319131" cy="147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6322017" y="5380559"/>
              <a:ext cx="2319131" cy="1472648"/>
            </a:xfrm>
            <a:custGeom>
              <a:avLst/>
              <a:gdLst>
                <a:gd name="connsiteX0" fmla="*/ 0 w 2319131"/>
                <a:gd name="connsiteY0" fmla="*/ 147265 h 1472648"/>
                <a:gd name="connsiteX1" fmla="*/ 147265 w 2319131"/>
                <a:gd name="connsiteY1" fmla="*/ 0 h 1472648"/>
                <a:gd name="connsiteX2" fmla="*/ 2171866 w 2319131"/>
                <a:gd name="connsiteY2" fmla="*/ 0 h 1472648"/>
                <a:gd name="connsiteX3" fmla="*/ 2319131 w 2319131"/>
                <a:gd name="connsiteY3" fmla="*/ 147265 h 1472648"/>
                <a:gd name="connsiteX4" fmla="*/ 2319131 w 2319131"/>
                <a:gd name="connsiteY4" fmla="*/ 1325383 h 1472648"/>
                <a:gd name="connsiteX5" fmla="*/ 2171866 w 2319131"/>
                <a:gd name="connsiteY5" fmla="*/ 1472648 h 1472648"/>
                <a:gd name="connsiteX6" fmla="*/ 147265 w 2319131"/>
                <a:gd name="connsiteY6" fmla="*/ 1472648 h 1472648"/>
                <a:gd name="connsiteX7" fmla="*/ 0 w 2319131"/>
                <a:gd name="connsiteY7" fmla="*/ 1325383 h 1472648"/>
                <a:gd name="connsiteX8" fmla="*/ 0 w 2319131"/>
                <a:gd name="connsiteY8" fmla="*/ 147265 h 147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131" h="1472648">
                  <a:moveTo>
                    <a:pt x="0" y="147265"/>
                  </a:moveTo>
                  <a:cubicBezTo>
                    <a:pt x="0" y="65933"/>
                    <a:pt x="65933" y="0"/>
                    <a:pt x="147265" y="0"/>
                  </a:cubicBezTo>
                  <a:lnTo>
                    <a:pt x="2171866" y="0"/>
                  </a:lnTo>
                  <a:cubicBezTo>
                    <a:pt x="2253198" y="0"/>
                    <a:pt x="2319131" y="65933"/>
                    <a:pt x="2319131" y="147265"/>
                  </a:cubicBezTo>
                  <a:lnTo>
                    <a:pt x="2319131" y="1325383"/>
                  </a:lnTo>
                  <a:cubicBezTo>
                    <a:pt x="2319131" y="1406715"/>
                    <a:pt x="2253198" y="1472648"/>
                    <a:pt x="2171866" y="1472648"/>
                  </a:cubicBezTo>
                  <a:lnTo>
                    <a:pt x="147265" y="1472648"/>
                  </a:lnTo>
                  <a:cubicBezTo>
                    <a:pt x="65933" y="1472648"/>
                    <a:pt x="0" y="1406715"/>
                    <a:pt x="0" y="1325383"/>
                  </a:cubicBezTo>
                  <a:lnTo>
                    <a:pt x="0" y="147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12" tIns="111712" rIns="111712" bIns="11171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2 организатора в аудитории ( не специалисты по химии)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Овальная выноска 22"/>
          <p:cNvSpPr/>
          <p:nvPr/>
        </p:nvSpPr>
        <p:spPr>
          <a:xfrm rot="16200000">
            <a:off x="714049" y="232921"/>
            <a:ext cx="1917135" cy="3135667"/>
          </a:xfrm>
          <a:prstGeom prst="wedgeEllipseCallout">
            <a:avLst>
              <a:gd name="adj1" fmla="val -42137"/>
              <a:gd name="adj2" fmla="val 1125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Если нет возможности провести в одной аудитории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26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476" y="151071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Технология ведения федеральной базы данных ГИА 9 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2023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году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25172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3000" b="1" dirty="0" smtClean="0">
                <a:solidFill>
                  <a:srgbClr val="3DA82E"/>
                </a:solidFill>
                <a:latin typeface="Cambria" panose="02040503050406030204" pitchFamily="18" charset="0"/>
              </a:rPr>
              <a:t>Сбор сведений о региональных шкалах перевода результатов в отметки в 5-балльной системе оценивания</a:t>
            </a:r>
            <a:r>
              <a:rPr lang="ru-RU" sz="3000" b="1" dirty="0">
                <a:solidFill>
                  <a:srgbClr val="3DA82E"/>
                </a:solidFill>
                <a:latin typeface="Cambria" panose="02040503050406030204" pitchFamily="18" charset="0"/>
              </a:rPr>
              <a:t>;</a:t>
            </a:r>
            <a:endParaRPr lang="ru-RU" sz="3000" dirty="0">
              <a:solidFill>
                <a:srgbClr val="3DA82E"/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3000" b="1" dirty="0" smtClean="0">
                <a:solidFill>
                  <a:srgbClr val="3DA82E"/>
                </a:solidFill>
                <a:latin typeface="Cambria" panose="02040503050406030204" pitchFamily="18" charset="0"/>
              </a:rPr>
              <a:t>Введение дополнительных процедур по повышению качества предоставляемых данных</a:t>
            </a:r>
            <a:r>
              <a:rPr lang="ru-RU" sz="3000" b="1" dirty="0">
                <a:solidFill>
                  <a:srgbClr val="3DA82E"/>
                </a:solidFill>
                <a:latin typeface="Cambria" panose="02040503050406030204" pitchFamily="18" charset="0"/>
              </a:rPr>
              <a:t>:</a:t>
            </a:r>
            <a:endParaRPr lang="ru-RU" sz="3000" dirty="0">
              <a:solidFill>
                <a:srgbClr val="3DA82E"/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Контроль сроков предоставления региональных данных</a:t>
            </a:r>
            <a:endParaRPr lang="ru-RU" sz="26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Мониторинг предоставления достоверных данных</a:t>
            </a:r>
            <a:endParaRPr lang="ru-RU" sz="26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Контроль соответствия внесенных и сдававших участников</a:t>
            </a:r>
            <a:endParaRPr lang="ru-RU" sz="26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Мониторинг наличия сведений о ГВЭ</a:t>
            </a:r>
            <a:endParaRPr lang="ru-RU" sz="26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endParaRPr lang="ru-RU" sz="2600" i="1" dirty="0"/>
          </a:p>
        </p:txBody>
      </p:sp>
    </p:spTree>
    <p:extLst>
      <p:ext uri="{BB962C8B-B14F-4D97-AF65-F5344CB8AC3E}">
        <p14:creationId xmlns="" xmlns:p14="http://schemas.microsoft.com/office/powerpoint/2010/main" val="1004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0303" y="69200"/>
            <a:ext cx="7793612" cy="75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 Cyr" panose="020B0604020202020204" pitchFamily="34" charset="0"/>
              </a:rPr>
              <a:t>Формирование списочного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 Cyr" panose="020B0604020202020204" pitchFamily="34" charset="0"/>
              </a:rPr>
              <a:t>состава структур работников ППЭ ГИА-9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Cyr" panose="020B0604020202020204" pitchFamily="34" charset="0"/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89013"/>
            <a:ext cx="8993444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7570" y="1197994"/>
            <a:ext cx="2257170" cy="1074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</a:rPr>
              <a:t>Предложения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"/>
              </a:rPr>
              <a:t>ОМСУ</a:t>
            </a:r>
            <a:endParaRPr lang="ru-RU" sz="20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0481" y="1197994"/>
            <a:ext cx="5899175" cy="48320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7191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Членов ГЭК </a:t>
            </a:r>
            <a:r>
              <a:rPr lang="ru-RU" altLang="ru-RU" sz="2200" b="1" dirty="0">
                <a:latin typeface="Calibri" panose="020F0502020204030204" pitchFamily="34" charset="0"/>
                <a:cs typeface="Arial" panose="020B0604020202020204" pitchFamily="34" charset="0"/>
              </a:rPr>
              <a:t>ГИА-9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руководителей </a:t>
            </a:r>
            <a:r>
              <a:rPr lang="ru-RU" altLang="ru-RU" sz="2200" b="1" dirty="0">
                <a:latin typeface="Calibri" panose="020F0502020204030204" pitchFamily="34" charset="0"/>
                <a:cs typeface="Arial" panose="020B0604020202020204" pitchFamily="34" charset="0"/>
              </a:rPr>
              <a:t>и организаторов ППЭ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технических </a:t>
            </a:r>
            <a:r>
              <a:rPr lang="ru-RU" altLang="ru-RU" sz="2200" b="1" dirty="0">
                <a:latin typeface="Calibri" panose="020F0502020204030204" pitchFamily="34" charset="0"/>
                <a:cs typeface="Arial" panose="020B0604020202020204" pitchFamily="34" charset="0"/>
              </a:rPr>
              <a:t>специалистов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>
                <a:latin typeface="Calibri" panose="020F0502020204030204" pitchFamily="34" charset="0"/>
                <a:cs typeface="Arial" panose="020B0604020202020204" pitchFamily="34" charset="0"/>
              </a:rPr>
              <a:t>специалистов по проведению инструктажа и обеспечению лабораторных </a:t>
            </a: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работ по физике и химии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>
                <a:latin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кспертов, оценивающих выполнение лабораторных работ по химии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>
                <a:latin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рганизаторов-собеседников для экзаменов в устной форме ГВЭ</a:t>
            </a:r>
            <a:endParaRPr lang="ru-RU" altLang="ru-RU" sz="2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>
                <a:latin typeface="Calibri" panose="020F0502020204030204" pitchFamily="34" charset="0"/>
                <a:cs typeface="Arial" panose="020B0604020202020204" pitchFamily="34" charset="0"/>
              </a:rPr>
              <a:t>ассистентов обучающихся с </a:t>
            </a: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ОВЗ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общественных наблюдателей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организаторов для проведения ГВЭ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медицинских работников</a:t>
            </a:r>
            <a:endParaRPr lang="ru-RU" altLang="ru-RU" sz="2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394" y="2513536"/>
            <a:ext cx="2263346" cy="134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Анализ на соответствие требованиям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7548" y="4207589"/>
            <a:ext cx="2679317" cy="16174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Утверждение </a:t>
            </a:r>
            <a:r>
              <a:rPr lang="ru-RU" alt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М</a:t>
            </a:r>
            <a:r>
              <a:rPr lang="ru-RU" alt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инистерством </a:t>
            </a:r>
            <a:r>
              <a:rPr lang="ru-RU" altLang="ru-RU" b="1" dirty="0">
                <a:solidFill>
                  <a:srgbClr val="FF0000"/>
                </a:solidFill>
                <a:cs typeface="Arial" panose="020B0604020202020204" pitchFamily="34" charset="0"/>
              </a:rPr>
              <a:t>образования </a:t>
            </a:r>
            <a:r>
              <a:rPr lang="ru-RU" alt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Пензенской </a:t>
            </a:r>
            <a:r>
              <a:rPr lang="ru-RU" altLang="ru-RU" b="1" dirty="0">
                <a:solidFill>
                  <a:srgbClr val="FF0000"/>
                </a:solidFill>
                <a:cs typeface="Arial" panose="020B0604020202020204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9594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Примерный расчет количества работников на ППЭ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4406650"/>
              </p:ext>
            </p:extLst>
          </p:nvPr>
        </p:nvGraphicFramePr>
        <p:xfrm>
          <a:off x="107504" y="1052736"/>
          <a:ext cx="885698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11869"/>
                <a:gridCol w="640259"/>
                <a:gridCol w="720080"/>
                <a:gridCol w="1008112"/>
                <a:gridCol w="936104"/>
                <a:gridCol w="864096"/>
                <a:gridCol w="966568"/>
                <a:gridCol w="1336734"/>
                <a:gridCol w="1081074"/>
              </a:tblGrid>
              <a:tr h="88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Рук. ППЭ*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442913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ГЭК*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 специалист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 специалист на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матику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(уст)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физике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химии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 **по химии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 ауд.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87425">
                        <a:tabLst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вне ауд.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58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 кол-во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 кол-во ауд.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резерв 2-3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58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150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 кол-во ауд.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резерв 4-5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58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200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 кол-во ауд.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резерв 6-7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58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300 чел.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 кол-во ауд.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резерв 8-9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14-16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92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300 чел.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кол-ву ауд.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 кол-во ауд.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резерв 9-10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16-20 чел.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1435050"/>
              </p:ext>
            </p:extLst>
          </p:nvPr>
        </p:nvGraphicFramePr>
        <p:xfrm>
          <a:off x="395536" y="5949280"/>
          <a:ext cx="8496944" cy="75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7509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Примечание: *в составах руководителей ППЭ и членов ГЭК необходимо предусмотреть резерв;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эксперт по химии может исполнить роль специалиста по проведению лаб.работ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8106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786" y="6539"/>
            <a:ext cx="7932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Порядок формирования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состава лиц, </a:t>
            </a:r>
          </a:p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обеспечивающих проведение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ГИА-9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512" y="980728"/>
            <a:ext cx="8763248" cy="540147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91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altLang="ru-RU" sz="2300" b="1" dirty="0">
                <a:latin typeface="Calibri" panose="020F0502020204030204" pitchFamily="34" charset="0"/>
                <a:cs typeface="Arial" panose="020B0604020202020204" pitchFamily="34" charset="0"/>
              </a:rPr>
              <a:t>Исключить возможность возникновения конфликта </a:t>
            </a:r>
            <a:r>
              <a:rPr lang="ru-RU" altLang="ru-RU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интересов</a:t>
            </a:r>
            <a:r>
              <a:rPr lang="ru-RU" altLang="ru-RU" sz="23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altLang="ru-RU" sz="2300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при </a:t>
            </a:r>
            <a:r>
              <a:rPr lang="ru-RU" altLang="ru-RU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формировании составов </a:t>
            </a: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членов ГЭК </a:t>
            </a:r>
            <a:r>
              <a:rPr lang="ru-RU" altLang="ru-RU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ГИА-9, руководителей и организаторов </a:t>
            </a: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ППЭ; </a:t>
            </a:r>
            <a:endParaRPr lang="ru-RU" altLang="ru-RU" sz="2300" b="1" dirty="0">
              <a:solidFill>
                <a:schemeClr val="accent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altLang="ru-RU" sz="2300" b="1" dirty="0">
                <a:latin typeface="Calibri" panose="020F0502020204030204" pitchFamily="34" charset="0"/>
                <a:cs typeface="Arial" panose="020B0604020202020204" pitchFamily="34" charset="0"/>
              </a:rPr>
              <a:t>Не публикуются </a:t>
            </a:r>
            <a:r>
              <a:rPr lang="ru-RU" altLang="ru-RU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составы: </a:t>
            </a:r>
            <a:endParaRPr lang="ru-RU" altLang="ru-RU" sz="23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членов ГЭК </a:t>
            </a:r>
            <a:r>
              <a:rPr lang="ru-RU" altLang="ru-RU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ГИА-9, предметных </a:t>
            </a: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комиссий, </a:t>
            </a:r>
            <a:r>
              <a:rPr lang="ru-RU" altLang="ru-RU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руководителей и организаторов </a:t>
            </a: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ППЭ;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altLang="ru-RU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Не </a:t>
            </a:r>
            <a:r>
              <a:rPr lang="ru-RU" altLang="ru-RU" sz="2300" b="1" dirty="0">
                <a:latin typeface="Calibri" panose="020F0502020204030204" pitchFamily="34" charset="0"/>
                <a:cs typeface="Arial" panose="020B0604020202020204" pitchFamily="34" charset="0"/>
              </a:rPr>
              <a:t>входят специалисты по сдаваемому учебному </a:t>
            </a:r>
            <a:r>
              <a:rPr lang="ru-RU" altLang="ru-RU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предмету</a:t>
            </a:r>
            <a:r>
              <a:rPr lang="ru-RU" altLang="ru-RU" sz="23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altLang="ru-RU" sz="2300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состав организаторов и ассистентов обучающихся с </a:t>
            </a: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ОВЗ;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altLang="ru-RU" sz="23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Не </a:t>
            </a:r>
            <a:r>
              <a:rPr lang="ru-RU" altLang="ru-RU" sz="2300" b="1" dirty="0">
                <a:latin typeface="Calibri" panose="020F0502020204030204" pitchFamily="34" charset="0"/>
                <a:cs typeface="Arial" panose="020B0604020202020204" pitchFamily="34" charset="0"/>
              </a:rPr>
              <a:t>должны быть работниками образовательных организаций в которых обучаются экзаменуемые в данном </a:t>
            </a:r>
            <a:r>
              <a:rPr lang="ru-RU" altLang="ru-RU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ППЭ:</a:t>
            </a:r>
            <a:endParaRPr lang="ru-RU" altLang="ru-RU" sz="23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организаторы </a:t>
            </a:r>
            <a:r>
              <a:rPr lang="ru-RU" altLang="ru-RU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ППЭ, технические специалисты, специалисты по проведению инструктажа и обеспечению лабораторных работ, </a:t>
            </a: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эксперты по химии, ассистенты </a:t>
            </a:r>
            <a:r>
              <a:rPr lang="ru-RU" altLang="ru-RU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обучающихся с </a:t>
            </a:r>
            <a:r>
              <a:rPr lang="ru-RU" altLang="ru-RU" sz="2300" b="1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ОВЗ.</a:t>
            </a:r>
            <a:endParaRPr lang="ru-RU" altLang="ru-RU" sz="2000" b="1" dirty="0">
              <a:solidFill>
                <a:schemeClr val="accent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6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Сроки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внесения сведений в РИС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5239958"/>
              </p:ext>
            </p:extLst>
          </p:nvPr>
        </p:nvGraphicFramePr>
        <p:xfrm>
          <a:off x="0" y="908720"/>
          <a:ext cx="9144000" cy="604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2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1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0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Данные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в РИС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0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сведений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176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об ОИВ субъекта Российской Федерации, РЦОИ, МСУ,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10.02.2023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ППЭ, включая информацию об аудиторном фонде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10.02.2023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868"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 членах ГЭК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10.02.2023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1321"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об участниках проведения итогового собеседования по русскому языку, включая категории лиц с ОВЗ, детей инвалидов.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20.01.2023 </a:t>
                      </a:r>
                    </a:p>
                    <a:p>
                      <a:r>
                        <a:rPr lang="ru-RU" dirty="0" smtClean="0"/>
                        <a:t>до 27.02.2023</a:t>
                      </a:r>
                    </a:p>
                    <a:p>
                      <a:r>
                        <a:rPr lang="ru-RU" dirty="0" smtClean="0"/>
                        <a:t>до 28.04.2023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4047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об участниках ГИА всех категорий с указанием перечня общеобразовательных предметов, выбранных для сдачи ГИА, сведения о форме ГИА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22.02.2023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досроч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периоды)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до18.08.2023 (доп.период)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07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протоколов выверки регистрации на экзамен из РЦОИ в МСУ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26.02.2023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441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результатов выверки регистрации на экзамен, протоколов коррекции данных из МСУ в РЦОИ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03.03.2023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95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757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Сроки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внесения сведений в РИС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0031279"/>
              </p:ext>
            </p:extLst>
          </p:nvPr>
        </p:nvGraphicFramePr>
        <p:xfrm>
          <a:off x="0" y="908721"/>
          <a:ext cx="913638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6228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Данные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в РИС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8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сведений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7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Отнесение участника ГИА к категории лиц с ограниченными возможностями здоровья, детей-инвалидов или инвалидов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 течение 5 календарных дней </a:t>
                      </a:r>
                      <a:r>
                        <a:rPr lang="ru-RU" dirty="0" smtClean="0"/>
                        <a:t>со дня завершения срока подачи заявления на участие в ГИА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6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Сведения о работниках ППЭ (руководители, организаторы, ассистенты, общественные наблюдатели, члены ГЭК, технические специалисты, эксперты-собеседники)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16.03.2023 или 14.04.2023 или 18.08.2023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зависимости от этапа)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7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Назначение ППЭ на экзамены, распределение участников ГИА по ППЭ ,</a:t>
                      </a:r>
                      <a:r>
                        <a:rPr lang="ru-RU" baseline="0" dirty="0" smtClean="0"/>
                        <a:t> лиц, привлекаемых к проведению ГИА-9 по 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20.03.2023 </a:t>
                      </a:r>
                      <a:r>
                        <a:rPr lang="ru-RU" dirty="0" smtClean="0"/>
                        <a:t>(досрочный этап)</a:t>
                      </a:r>
                    </a:p>
                    <a:p>
                      <a:r>
                        <a:rPr lang="ru-RU" dirty="0" smtClean="0"/>
                        <a:t>до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14.04.2023</a:t>
                      </a:r>
                      <a:r>
                        <a:rPr lang="ru-RU" baseline="0" dirty="0" smtClean="0"/>
                        <a:t> (основной этап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До 18.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08.2023</a:t>
                      </a:r>
                    </a:p>
                    <a:p>
                      <a:r>
                        <a:rPr lang="ru-RU" baseline="0" dirty="0" smtClean="0"/>
                        <a:t>(дополнительный этап)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допуска к прохождению ГИА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17.04.2023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19.05.2023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01.09.2023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зависимости от этапа)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38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Порядок внесения изменений в РИС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Изменения ПД участника ГИА-9, работника ППЭ – через ходатайство на имя директора РЦОИ с приложением соответствующих документов по форме ( в т. ч. миграция и удаление из базы);</a:t>
            </a:r>
          </a:p>
          <a:p>
            <a:r>
              <a:rPr lang="ru-RU" sz="2400" dirty="0" smtClean="0"/>
              <a:t>изменение (добавление) перечня предметов, указанных в заявлении участника ГИА-9 – заявление на имя председателя ГЭК с приложением документов;</a:t>
            </a:r>
          </a:p>
          <a:p>
            <a:r>
              <a:rPr lang="ru-RU" sz="2400" dirty="0" smtClean="0"/>
              <a:t>изменение формы ГИА, сроков участия в ГИА, указанных в заявлении – заявление на имя </a:t>
            </a:r>
            <a:r>
              <a:rPr lang="ru-RU" sz="2400" dirty="0"/>
              <a:t>председателя ГЭК с приложением документов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о повторном допуске к сдаче экзамена в случае неявки по уважительной причине - </a:t>
            </a:r>
            <a:r>
              <a:rPr lang="ru-RU" sz="2400" dirty="0"/>
              <a:t>заявление на имя председателя ГЭК с приложением </a:t>
            </a:r>
            <a:r>
              <a:rPr lang="ru-RU" sz="2400" dirty="0" smtClean="0"/>
              <a:t>документов;</a:t>
            </a:r>
          </a:p>
          <a:p>
            <a:r>
              <a:rPr lang="ru-RU" sz="2400" dirty="0" smtClean="0"/>
              <a:t>о внесении сведений об участнике ГИА, ранее не включенном в РИС  - </a:t>
            </a:r>
            <a:r>
              <a:rPr lang="ru-RU" sz="2400" dirty="0"/>
              <a:t>заявление на имя председателя ГЭК с приложением </a:t>
            </a:r>
            <a:r>
              <a:rPr lang="ru-RU" sz="2400" dirty="0" smtClean="0"/>
              <a:t>документов.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64463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Задачи перед </a:t>
            </a:r>
            <a:r>
              <a:rPr lang="ru-RU" altLang="ru-RU" sz="3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МОУО: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проанализировать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все «проблемные зоны» при проведении ГИА на территории муниципалитета (подготовка ППЭ, подготовка специалистов, проведение ГИА, создание условий для проведения экзаменов, организация взаимодействия всех служб, допущенные нарушения, основания выдачи заключений ПМПК и т.д.);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контролировать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сроки и качество проведения процедур и работ при подготовке и проведении ГИА;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разработать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«дорожную карту» устранения «проблемных зон» на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2022-2023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учебный год;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принять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меры к 100% обучению всех специалистов, задействованных в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ГИА;</a:t>
            </a:r>
            <a:endParaRPr lang="ru-RU" altLang="ru-RU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обеспечить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создание условий (обучение специалистов, техническое оснащение ППЭ) для проведения экзамена по английскому языку, физике, химии (лабораторное оборудование), информатике и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ИКТ;</a:t>
            </a:r>
            <a:endParaRPr lang="ru-RU" altLang="ru-RU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обеспечить контроль за своевременным, полным и качественным внесением сведений в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РИС;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своевременно подавать сведения об изменениях в РИС.</a:t>
            </a:r>
            <a:endParaRPr lang="ru-RU" altLang="ru-RU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84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Задачи перед </a:t>
            </a:r>
            <a:r>
              <a:rPr lang="ru-RU" altLang="ru-RU" sz="3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МОУО: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активизировать информационно-разъяснительную работу по вопросам проведения ГИА через сайты ОО, СМИ, в том числе провести родительские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собрания;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Провести в ОО тренировочные мероприятия в формате ОГЭ с использованием бланков ОГЭ и </a:t>
            </a:r>
            <a:r>
              <a:rPr lang="ru-RU" altLang="ru-RU" dirty="0" err="1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КИМов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endParaRPr lang="ru-RU" altLang="ru-RU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оптимизировать сеть ППЭ при проведении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ГИА-9;</a:t>
            </a:r>
            <a:endParaRPr lang="ru-RU" altLang="ru-RU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принять меры по повышению эффективности деятельности общественных наблюдателей при проведении ГИА, обеспечить их назначение во все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ППЭ на все дни экзаменов; 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обеспечить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техническое оснащение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штабов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ППЭ системами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видеонаблюдения (</a:t>
            </a:r>
            <a:r>
              <a:rPr lang="ru-RU" altLang="ru-RU" dirty="0" err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оффлайн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), </a:t>
            </a:r>
            <a:endParaRPr lang="ru-RU" altLang="ru-RU" dirty="0" smtClean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обеспечить 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техническое оснащение </a:t>
            </a:r>
            <a:r>
              <a:rPr lang="ru-RU" altLang="ru-RU" b="1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всех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аудиторий проведения экзаменов системами видеонаблюдения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по 2 камеры  в аудиторию (</a:t>
            </a:r>
            <a:r>
              <a:rPr lang="ru-RU" altLang="ru-RU" dirty="0" err="1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оффлайн</a:t>
            </a:r>
            <a:r>
              <a:rPr lang="ru-RU" altLang="ru-RU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), обеспечить  </a:t>
            </a:r>
            <a:r>
              <a:rPr lang="ru-RU" altLang="ru-RU" dirty="0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хранение и оперативную передачу видеозаписей в РЦОИ.</a:t>
            </a:r>
            <a:endParaRPr lang="ru-RU" altLang="ru-RU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95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09" y="260648"/>
            <a:ext cx="8507288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допуска к  ГИА-9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301" y="980728"/>
            <a:ext cx="8361201" cy="50691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>
                <a:latin typeface="Cambria" panose="02040503050406030204" pitchFamily="18" charset="0"/>
              </a:rPr>
              <a:t>Обучающиеся</a:t>
            </a:r>
            <a:r>
              <a:rPr lang="ru-RU" sz="2800" dirty="0">
                <a:latin typeface="Cambria" panose="02040503050406030204" pitchFamily="18" charset="0"/>
              </a:rPr>
              <a:t>, не имеющие академической задолженности и в полном объёме выполнившие учебный план, </a:t>
            </a:r>
            <a:r>
              <a:rPr lang="ru-RU" sz="2800" b="1" dirty="0">
                <a:latin typeface="Cambria" panose="02040503050406030204" pitchFamily="18" charset="0"/>
              </a:rPr>
              <a:t>а также имеющие результат «зачёт» за итоговое собеседование по русскому языку </a:t>
            </a: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•   </a:t>
            </a:r>
            <a:r>
              <a:rPr lang="ru-RU" sz="2800" dirty="0" smtClean="0">
                <a:latin typeface="Cambria" panose="02040503050406030204" pitchFamily="18" charset="0"/>
              </a:rPr>
              <a:t>Экстерны</a:t>
            </a:r>
            <a:r>
              <a:rPr lang="ru-RU" sz="2800" dirty="0">
                <a:latin typeface="Cambria" panose="02040503050406030204" pitchFamily="18" charset="0"/>
              </a:rPr>
              <a:t>, получившие на промежуточной </a:t>
            </a:r>
            <a:endParaRPr lang="ru-RU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</a:rPr>
              <a:t>   аттестации  отметки </a:t>
            </a:r>
            <a:r>
              <a:rPr lang="ru-RU" sz="2800" dirty="0">
                <a:latin typeface="Cambria" panose="02040503050406030204" pitchFamily="18" charset="0"/>
              </a:rPr>
              <a:t>не ниже </a:t>
            </a:r>
            <a:r>
              <a:rPr lang="ru-RU" sz="2800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</a:rPr>
              <a:t>   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    </a:t>
            </a:r>
            <a:r>
              <a:rPr lang="ru-RU" sz="2800" dirty="0" smtClean="0">
                <a:latin typeface="Cambria" panose="02040503050406030204" pitchFamily="18" charset="0"/>
              </a:rPr>
              <a:t>удовлетворительных  </a:t>
            </a:r>
            <a:r>
              <a:rPr lang="ru-RU" sz="2800" b="1" dirty="0">
                <a:latin typeface="Cambria" panose="02040503050406030204" pitchFamily="18" charset="0"/>
              </a:rPr>
              <a:t>и имеющие </a:t>
            </a:r>
            <a:r>
              <a:rPr lang="ru-RU" sz="2800" b="1" dirty="0" smtClean="0">
                <a:latin typeface="Cambria" panose="02040503050406030204" pitchFamily="18" charset="0"/>
              </a:rPr>
              <a:t>результат </a:t>
            </a:r>
          </a:p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</a:rPr>
              <a:t>  </a:t>
            </a:r>
            <a:r>
              <a:rPr lang="ru-RU" sz="2800" b="1" dirty="0" smtClean="0">
                <a:latin typeface="Cambria" panose="02040503050406030204" pitchFamily="18" charset="0"/>
              </a:rPr>
              <a:t> «</a:t>
            </a:r>
            <a:r>
              <a:rPr lang="ru-RU" sz="2800" b="1" dirty="0">
                <a:latin typeface="Cambria" panose="02040503050406030204" pitchFamily="18" charset="0"/>
              </a:rPr>
              <a:t>зачёт» за итоговое </a:t>
            </a:r>
            <a:r>
              <a:rPr lang="ru-RU" sz="2800" b="1" dirty="0" smtClean="0">
                <a:latin typeface="Cambria" panose="02040503050406030204" pitchFamily="18" charset="0"/>
              </a:rPr>
              <a:t>  собеседование </a:t>
            </a:r>
            <a:r>
              <a:rPr lang="ru-RU" sz="2800" b="1" dirty="0">
                <a:latin typeface="Cambria" panose="02040503050406030204" pitchFamily="18" charset="0"/>
              </a:rPr>
              <a:t>по </a:t>
            </a:r>
            <a:endParaRPr lang="ru-RU" sz="28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latin typeface="Cambria" panose="02040503050406030204" pitchFamily="18" charset="0"/>
              </a:rPr>
              <a:t>   русскому    языку </a:t>
            </a:r>
            <a:endParaRPr lang="ru-RU" sz="2800" dirty="0">
              <a:latin typeface="Cambria" panose="020405030504060302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8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5176263"/>
              </p:ext>
            </p:extLst>
          </p:nvPr>
        </p:nvGraphicFramePr>
        <p:xfrm>
          <a:off x="238570" y="1146582"/>
          <a:ext cx="6424941" cy="566543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21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2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Для </a:t>
                      </a:r>
                      <a:r>
                        <a:rPr lang="ru-RU" sz="1600" dirty="0"/>
                        <a:t>выпускников 11 </a:t>
                      </a:r>
                      <a:r>
                        <a:rPr lang="ru-RU" sz="1600" dirty="0" smtClean="0"/>
                        <a:t>классов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Для </a:t>
                      </a:r>
                      <a:r>
                        <a:rPr lang="ru-RU" sz="1600" dirty="0"/>
                        <a:t>выпускников 9 </a:t>
                      </a:r>
                      <a:r>
                        <a:rPr lang="ru-RU" sz="1600" dirty="0" smtClean="0"/>
                        <a:t>классов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284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математика (профильный уровень)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математика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математика (базовый уровень)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русский язык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русский язык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обществознание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история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информатика и ИКТ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обществознание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физика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физика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биология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биология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история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химия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химия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география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/>
                        <a:t>  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литература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литература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английский язык (письменный)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английский </a:t>
                      </a:r>
                      <a:r>
                        <a:rPr lang="ru-RU" sz="1600" dirty="0"/>
                        <a:t>язык (</a:t>
                      </a:r>
                      <a:r>
                        <a:rPr lang="ru-RU" sz="1600" dirty="0" smtClean="0"/>
                        <a:t>письменный и устный)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информатика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и ИКТ в форме КЕГЭ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английский язык (устный)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2264" y="1643050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</a:t>
            </a:r>
            <a:r>
              <a:rPr lang="ru-RU" b="1" dirty="0" smtClean="0"/>
              <a:t> для заявок:</a:t>
            </a:r>
          </a:p>
          <a:p>
            <a:pPr algn="ctr"/>
            <a:r>
              <a:rPr lang="en-US" b="1" dirty="0" err="1" smtClean="0">
                <a:hlinkClick r:id="rId3"/>
              </a:rPr>
              <a:t>rcoi</a:t>
            </a:r>
            <a:r>
              <a:rPr lang="ru-RU" b="1" dirty="0" smtClean="0">
                <a:hlinkClick r:id="rId3"/>
              </a:rPr>
              <a:t>_</a:t>
            </a:r>
            <a:r>
              <a:rPr lang="en-US" b="1" dirty="0" err="1" smtClean="0">
                <a:hlinkClick r:id="rId3"/>
              </a:rPr>
              <a:t>gia</a:t>
            </a:r>
            <a:r>
              <a:rPr lang="ru-RU" b="1" dirty="0" smtClean="0">
                <a:hlinkClick r:id="rId3"/>
              </a:rPr>
              <a:t>58@</a:t>
            </a:r>
            <a:r>
              <a:rPr lang="en-US" b="1" dirty="0" smtClean="0">
                <a:hlinkClick r:id="rId3"/>
              </a:rPr>
              <a:t>mail</a:t>
            </a:r>
            <a:r>
              <a:rPr lang="ru-RU" b="1" dirty="0" smtClean="0">
                <a:hlinkClick r:id="rId3"/>
              </a:rPr>
              <a:t>.</a:t>
            </a:r>
            <a:r>
              <a:rPr lang="en-US" b="1" dirty="0" err="1" smtClean="0">
                <a:hlinkClick r:id="rId3"/>
              </a:rPr>
              <a:t>ru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Тел. для справок:</a:t>
            </a:r>
          </a:p>
          <a:p>
            <a:pPr algn="ctr"/>
            <a:r>
              <a:rPr lang="ru-RU" dirty="0" smtClean="0"/>
              <a:t>8(8412)34-86-07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Сайт РЦОИ:</a:t>
            </a:r>
          </a:p>
          <a:p>
            <a:pPr algn="ctr"/>
            <a:r>
              <a:rPr lang="en-US" b="1" dirty="0" smtClean="0">
                <a:hlinkClick r:id="rId4"/>
              </a:rPr>
              <a:t>http://rcoi58.ru</a:t>
            </a:r>
            <a:endParaRPr lang="en-US" b="1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291" y="114040"/>
            <a:ext cx="3930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58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442" y="1245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диагностика готовности выпускников к ЕГЭ и ОГЭ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2022-2023 учебном году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700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2473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Региональный центр обработки информации ГАОУ ДПО ИРР ПО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Спасибо </a:t>
            </a:r>
            <a:r>
              <a:rPr lang="ru-RU" sz="4000" b="1" dirty="0">
                <a:solidFill>
                  <a:srgbClr val="FF0000"/>
                </a:solidFill>
              </a:rPr>
              <a:t>за </a:t>
            </a:r>
            <a:r>
              <a:rPr lang="ru-RU" sz="4000" b="1" dirty="0" smtClean="0">
                <a:solidFill>
                  <a:srgbClr val="FF0000"/>
                </a:solidFill>
              </a:rPr>
              <a:t>внимание!</a:t>
            </a:r>
          </a:p>
          <a:p>
            <a:r>
              <a:rPr lang="en-US" sz="2600" dirty="0" smtClean="0"/>
              <a:t>E-mail</a:t>
            </a:r>
            <a:r>
              <a:rPr lang="en-US" sz="2600" dirty="0"/>
              <a:t>: </a:t>
            </a:r>
            <a:r>
              <a:rPr lang="en-US" sz="2600" b="1" dirty="0" smtClean="0">
                <a:hlinkClick r:id="rId3"/>
              </a:rPr>
              <a:t>rcoi_gia58@mail.ru</a:t>
            </a:r>
            <a:r>
              <a:rPr lang="ru-RU" sz="2600" b="1" dirty="0" smtClean="0"/>
              <a:t>  Сайт: </a:t>
            </a:r>
            <a:r>
              <a:rPr lang="en-US" sz="2600" b="1" dirty="0" smtClean="0"/>
              <a:t>http:\\rcoi58.ru</a:t>
            </a:r>
            <a:endParaRPr lang="en-US" sz="2600" dirty="0"/>
          </a:p>
          <a:p>
            <a:r>
              <a:rPr lang="ru-RU" sz="2600" dirty="0"/>
              <a:t>Телефон: </a:t>
            </a:r>
            <a:r>
              <a:rPr lang="ru-RU" sz="2600" b="1" dirty="0"/>
              <a:t>(</a:t>
            </a:r>
            <a:r>
              <a:rPr lang="ru-RU" sz="2600" b="1" dirty="0" smtClean="0"/>
              <a:t>8-4</a:t>
            </a:r>
            <a:r>
              <a:rPr lang="en-US" sz="2600" b="1" dirty="0" smtClean="0"/>
              <a:t>12</a:t>
            </a:r>
            <a:r>
              <a:rPr lang="ru-RU" sz="2600" b="1" dirty="0" smtClean="0"/>
              <a:t>) </a:t>
            </a:r>
            <a:r>
              <a:rPr lang="en-US" sz="2600" b="1" dirty="0" smtClean="0"/>
              <a:t>34</a:t>
            </a:r>
            <a:r>
              <a:rPr lang="ru-RU" sz="2600" b="1" dirty="0" smtClean="0"/>
              <a:t>-</a:t>
            </a:r>
            <a:r>
              <a:rPr lang="en-US" sz="2600" b="1" dirty="0" smtClean="0"/>
              <a:t>86</a:t>
            </a:r>
            <a:r>
              <a:rPr lang="ru-RU" sz="2600" b="1" dirty="0" smtClean="0"/>
              <a:t>-</a:t>
            </a:r>
            <a:r>
              <a:rPr lang="en-US" sz="2600" b="1" dirty="0" smtClean="0"/>
              <a:t>07</a:t>
            </a:r>
            <a:endParaRPr lang="ru-RU" sz="2600" dirty="0"/>
          </a:p>
          <a:p>
            <a:r>
              <a:rPr lang="ru-RU" sz="2600" dirty="0" smtClean="0"/>
              <a:t>Фадеева Татьяна Михайловна, директор</a:t>
            </a:r>
          </a:p>
          <a:p>
            <a:r>
              <a:rPr lang="ru-RU" sz="2600" dirty="0" smtClean="0"/>
              <a:t>Голоб Олег Эдуардович, заместитель директора по техническим вопросам,</a:t>
            </a:r>
          </a:p>
          <a:p>
            <a:r>
              <a:rPr lang="ru-RU" sz="2600" dirty="0" smtClean="0"/>
              <a:t>Макарова Марина Анатольевна, ст. методист.</a:t>
            </a:r>
          </a:p>
          <a:p>
            <a:r>
              <a:rPr lang="ru-RU" sz="2600" dirty="0" smtClean="0"/>
              <a:t>Земскова Светлана Владимировна, методист.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7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932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устное собеседование по русскому языку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2023 г.;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срок 1 –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2023 г.;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срок 2 –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 2023 г.</a:t>
            </a:r>
          </a:p>
        </p:txBody>
      </p:sp>
    </p:spTree>
    <p:extLst>
      <p:ext uri="{BB962C8B-B14F-4D97-AF65-F5344CB8AC3E}">
        <p14:creationId xmlns="" xmlns:p14="http://schemas.microsoft.com/office/powerpoint/2010/main" val="7042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ГИА-9 в 2023 году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51520" y="1268761"/>
            <a:ext cx="8424936" cy="5255866"/>
            <a:chOff x="1440160" y="1680420"/>
            <a:chExt cx="3419680" cy="4721496"/>
          </a:xfrm>
        </p:grpSpPr>
        <p:sp>
          <p:nvSpPr>
            <p:cNvPr id="5" name="Стрелка вниз 4"/>
            <p:cNvSpPr/>
            <p:nvPr/>
          </p:nvSpPr>
          <p:spPr>
            <a:xfrm>
              <a:off x="2842420" y="1680420"/>
              <a:ext cx="628377" cy="483668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40160" y="2182844"/>
              <a:ext cx="3419680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00508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C00000"/>
                  </a:solidFill>
                  <a:latin typeface="Cambria" pitchFamily="18" charset="0"/>
                </a:rPr>
                <a:t> + 2 </a:t>
              </a:r>
              <a:r>
                <a:rPr lang="ru-RU" sz="2000" b="1" kern="0" dirty="0">
                  <a:solidFill>
                    <a:srgbClr val="C00000"/>
                  </a:solidFill>
                  <a:latin typeface="Cambria" pitchFamily="18" charset="0"/>
                </a:rPr>
                <a:t>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</a:t>
              </a:r>
              <a:r>
                <a:rPr lang="ru-RU" sz="2000" b="1" kern="0" dirty="0">
                  <a:solidFill>
                    <a:srgbClr val="333399"/>
                  </a:solidFill>
                  <a:latin typeface="Cambria" pitchFamily="18" charset="0"/>
                </a:rPr>
                <a:t>физика, химия, биология, история, география, информатика и ИКТ, иностранные языки, обществознание, литература</a:t>
              </a:r>
              <a:r>
                <a:rPr lang="ru-RU" sz="2000" kern="0" dirty="0" smtClean="0">
                  <a:solidFill>
                    <a:srgbClr val="333399"/>
                  </a:solidFill>
                  <a:latin typeface="Cambria" pitchFamily="18" charset="0"/>
                </a:rPr>
                <a:t>)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u="sng" kern="0" dirty="0" smtClean="0">
                  <a:solidFill>
                    <a:srgbClr val="333399"/>
                  </a:solidFill>
                  <a:latin typeface="Cambria" pitchFamily="18" charset="0"/>
                </a:rPr>
                <a:t>Общее количество экзаменов  не должно превышать 4-х</a:t>
              </a:r>
              <a:r>
                <a:rPr lang="ru-RU" i="1" u="sng" kern="0" dirty="0" smtClean="0">
                  <a:solidFill>
                    <a:srgbClr val="333399"/>
                  </a:solidFill>
                  <a:latin typeface="Cambria" pitchFamily="18" charset="0"/>
                </a:rPr>
                <a:t>                           </a:t>
              </a:r>
              <a:endParaRPr lang="ru-RU" sz="1400" i="1" u="sng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07116" y="2650782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333399"/>
                  </a:solidFill>
                  <a:latin typeface="Cambria" pitchFamily="18" charset="0"/>
                </a:rPr>
                <a:t>русский язык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00508" y="311874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00508" y="5082365"/>
              <a:ext cx="3098985" cy="1319551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</a:t>
              </a:r>
              <a:r>
                <a:rPr lang="ru-RU" sz="2000" b="1" kern="0" dirty="0" smtClean="0">
                  <a:solidFill>
                    <a:srgbClr val="C00000"/>
                  </a:solidFill>
                  <a:latin typeface="Cambria" pitchFamily="18" charset="0"/>
                </a:rPr>
                <a:t>всем 4-м предметам</a:t>
              </a:r>
              <a:endParaRPr lang="ru-RU" sz="2000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911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проведения ГИА-9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7"/>
          <p:cNvGrpSpPr>
            <a:grpSpLocks noGrp="1"/>
          </p:cNvGrpSpPr>
          <p:nvPr/>
        </p:nvGrpSpPr>
        <p:grpSpPr bwMode="auto">
          <a:xfrm>
            <a:off x="642910" y="571480"/>
            <a:ext cx="8286808" cy="6097879"/>
            <a:chOff x="1440160" y="1764950"/>
            <a:chExt cx="7261817" cy="4806964"/>
          </a:xfrm>
        </p:grpSpPr>
        <p:sp>
          <p:nvSpPr>
            <p:cNvPr id="6" name="Стрелка вниз 5"/>
            <p:cNvSpPr/>
            <p:nvPr/>
          </p:nvSpPr>
          <p:spPr>
            <a:xfrm>
              <a:off x="2533396" y="1764950"/>
              <a:ext cx="995127" cy="17105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76292" y="1768495"/>
              <a:ext cx="1086002" cy="224531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7333" y="1993025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ГОСУДАРСТВЕННЫЙ ВЫПУСКНОЙ ЭКЗАМЕН</a:t>
              </a:r>
              <a:endParaRPr lang="ru-RU" sz="14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10617" y="3133401"/>
              <a:ext cx="3543890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>
                <a:defRPr/>
              </a:pPr>
              <a:r>
                <a:rPr lang="ru-RU" sz="1400" kern="0" dirty="0" smtClean="0">
                  <a:latin typeface="Times New Roman" pitchFamily="18" charset="0"/>
                  <a:cs typeface="Times New Roman" pitchFamily="18" charset="0"/>
                </a:rPr>
                <a:t>ОБУЧАЮЩИЕСЯ и ЭКСТЕРНЫ С ОГРАНИЧЕННЫМИ ВОЗМОЖНОСТЯМИ ЗДОРОВЬЯ, ДЕТИ-ИНВАЛИДЫ,; ОБУЧАЮЩИЕ В ОО ЗАКРЫТОГО ТИПА, ИМЕЮЩИЕГОДОВЫЕ ОТМЕТКИ ПО ВСЕМ УЧЕБНЫМ ПРЕДМЕТАМ УЧЕБНОГО ПЛАНА ЗА 9 КЛАСС НЕ НИЖЕ «3»</a:t>
              </a:r>
              <a:endParaRPr lang="ru-RU" sz="1300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47333" y="2449176"/>
              <a:ext cx="3607173" cy="57018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ПИСЬМЕННЫЙ  И УСТНЫЙ ЭКЗАМЕН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С ИСПОЛЬЗОВАНИЕМ ТЕКСТОВ, ЗАДАНИЙ, ТЕМ, БИЛЕТОВ</a:t>
              </a:r>
              <a:endParaRPr lang="ru-RU" sz="14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40160" y="1993025"/>
              <a:ext cx="3419680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ОСНОВНОЙ ГОСУДАРСТВЕННЫЙ ЭКЗАМЕН</a:t>
              </a:r>
              <a:endParaRPr lang="ru-RU" sz="14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3444" y="3019364"/>
              <a:ext cx="329075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УЧАСТНИКИ: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600" kern="0" dirty="0" smtClean="0">
                  <a:latin typeface="Times New Roman" pitchFamily="18" charset="0"/>
                  <a:cs typeface="Times New Roman" pitchFamily="18" charset="0"/>
                </a:rPr>
                <a:t>ОБУЧАЮЩИЕСЯ и ЭКСТЕРНЫ, ИМЕЮЩИЕ  ГОДОВЫЕ ОТМЕТКИ ПО ВСЕМ УЧЕБНЫМ ПРЕДМЕТАМ УЧЕБНОГО ПЛАНА ЗА 9 КЛАСС НЕ НИЖЕ «3»</a:t>
              </a:r>
              <a:endParaRPr lang="ru-RU" sz="16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3444" y="2449176"/>
              <a:ext cx="329075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КОНТРОЛЬНО-ИЗМЕРИТЕЛЬНЫЕ МАТЕРИАЛЫ</a:t>
              </a: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3444" y="4615890"/>
              <a:ext cx="7151063" cy="91230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ЗАЯВЛЕНИЕ ДО 01.03.2023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1600" b="1" kern="0" dirty="0" smtClean="0">
                  <a:latin typeface="Times New Roman" pitchFamily="18" charset="0"/>
                  <a:cs typeface="Times New Roman" pitchFamily="18" charset="0"/>
                </a:rPr>
                <a:t> ЛИЧНО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600" b="1" kern="0" dirty="0" smtClean="0">
                  <a:latin typeface="Times New Roman" pitchFamily="18" charset="0"/>
                  <a:cs typeface="Times New Roman" pitchFamily="18" charset="0"/>
                </a:rPr>
                <a:t> РОДИТЕЛЯМИ (ЗАКОННЫМИ ПРЕДСТАВИТЕЛЯМИ)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600" b="1" kern="0" dirty="0" smtClean="0">
                  <a:latin typeface="Times New Roman" pitchFamily="18" charset="0"/>
                  <a:cs typeface="Times New Roman" pitchFamily="18" charset="0"/>
                </a:rPr>
                <a:t> УПОЛНОМОЧЕННЫМИ ЛИЦАМИ</a:t>
              </a:r>
              <a:endParaRPr lang="ru-RU" sz="16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10617" y="5300116"/>
              <a:ext cx="3543888" cy="127179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 smtClean="0">
                  <a:solidFill>
                    <a:srgbClr val="C00000"/>
                  </a:solidFill>
                  <a:latin typeface="Cambria" pitchFamily="18" charset="0"/>
                </a:rPr>
                <a:t>+ </a:t>
              </a:r>
              <a:r>
                <a:rPr lang="ru-RU" sz="1400" kern="0" dirty="0" smtClean="0">
                  <a:latin typeface="Times New Roman" pitchFamily="18" charset="0"/>
                  <a:cs typeface="Times New Roman" pitchFamily="18" charset="0"/>
                </a:rPr>
                <a:t>КОПИЯ РЕКОМЕНДАЦИЙ ПМПК, ОРИГИНАЛ И(ИЛИ) ЗАВЕРЕННУЮ КОПИЮ СПРАВКИ, ВЫДАННОЙ ФЕДЕРАЛЬНЫМ ГОСУДАРСТВЕННЫМ УЧРЕЖДЕНИЕМ МЕДИКО-СОЦИАЛЬНОЙ ЭКСПЕРТИЗЫ</a:t>
              </a:r>
              <a:endParaRPr lang="ru-RU" sz="14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985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1115616" y="188640"/>
            <a:ext cx="756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2E3192"/>
                </a:solidFill>
                <a:latin typeface="Cambria" panose="02040503050406030204" pitchFamily="18" charset="0"/>
              </a:rPr>
              <a:t>Основания для создания специальных условий для участников экзамена с ОВЗ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5616" y="1019637"/>
            <a:ext cx="7740650" cy="0"/>
          </a:xfrm>
          <a:prstGeom prst="line">
            <a:avLst/>
          </a:prstGeom>
          <a:ln w="12700">
            <a:solidFill>
              <a:srgbClr val="E7474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850" y="1844675"/>
            <a:ext cx="10795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179512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2483768" y="364502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429000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Решение ГЭК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429000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Заявление в ГЭК</a:t>
            </a:r>
            <a:endParaRPr lang="ru-RU" sz="2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572000" y="371703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0670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418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Формы для участников ГИА-9 с ОВЗ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5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3268" t="12728" r="20351" b="25223"/>
          <a:stretch/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Формы для участников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ГИА-9 с ОВЗ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2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2394</Words>
  <Application>Microsoft Office PowerPoint</Application>
  <PresentationFormat>Экран (4:3)</PresentationFormat>
  <Paragraphs>405</Paragraphs>
  <Slides>31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Особенности проведения ГИА-9 и внесение сведений в РИС в 2023 году в Пензенской области </vt:lpstr>
      <vt:lpstr>Слайд 2</vt:lpstr>
      <vt:lpstr>Условие допуска к  ГИА-9</vt:lpstr>
      <vt:lpstr>Итоговое устное собеседование по русскому языку</vt:lpstr>
      <vt:lpstr>ГИА-9 в 2023 году</vt:lpstr>
      <vt:lpstr>Формы проведения ГИА-9</vt:lpstr>
      <vt:lpstr>Слайд 7</vt:lpstr>
      <vt:lpstr>Формы для участников ГИА-9 с ОВЗ</vt:lpstr>
      <vt:lpstr>Формы для участников ГИА-9 с ОВЗ</vt:lpstr>
      <vt:lpstr>Формы для участников ГИА-9 с ОВЗ</vt:lpstr>
      <vt:lpstr>Слайд 11</vt:lpstr>
      <vt:lpstr>          Право пересдачи ГИА-9</vt:lpstr>
      <vt:lpstr>Слайд 13</vt:lpstr>
      <vt:lpstr>Слайд 14</vt:lpstr>
      <vt:lpstr>Продолжительность ОГЭ 2023</vt:lpstr>
      <vt:lpstr>  КИМы ГИА-9 2023</vt:lpstr>
      <vt:lpstr>Открытый банк заданий ГИА-9</vt:lpstr>
      <vt:lpstr>Информатика и ИКТ   в компьютерной форме (КОГЭ)</vt:lpstr>
      <vt:lpstr>Слайд 19</vt:lpstr>
      <vt:lpstr>   ОГЭ по химии с экспериментом</vt:lpstr>
      <vt:lpstr>Технология ведения федеральной базы данных ГИА 9 в 2023 году</vt:lpstr>
      <vt:lpstr>Слайд 22</vt:lpstr>
      <vt:lpstr>Примерный расчет количества работников на ППЭ</vt:lpstr>
      <vt:lpstr>Слайд 24</vt:lpstr>
      <vt:lpstr>Сроки внесения сведений в РИС</vt:lpstr>
      <vt:lpstr>Сроки внесения сведений в РИС</vt:lpstr>
      <vt:lpstr>Порядок внесения изменений в РИС</vt:lpstr>
      <vt:lpstr>Задачи перед МОУО:</vt:lpstr>
      <vt:lpstr>Задачи перед МОУО:</vt:lpstr>
      <vt:lpstr>Предварительная диагностика готовности выпускников к ЕГЭ и ОГЭ в 2022-2023 учебном году</vt:lpstr>
      <vt:lpstr>Региональный центр обработки информации ГАОУ ДПО ИРР 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РЦОИ</cp:lastModifiedBy>
  <cp:revision>86</cp:revision>
  <cp:lastPrinted>2021-12-15T09:19:33Z</cp:lastPrinted>
  <dcterms:created xsi:type="dcterms:W3CDTF">2020-11-24T10:40:31Z</dcterms:created>
  <dcterms:modified xsi:type="dcterms:W3CDTF">2022-12-15T12:16:26Z</dcterms:modified>
</cp:coreProperties>
</file>